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9" r:id="rId3"/>
    <p:sldId id="258" r:id="rId4"/>
    <p:sldId id="261" r:id="rId5"/>
    <p:sldId id="276" r:id="rId6"/>
    <p:sldId id="264" r:id="rId7"/>
    <p:sldId id="257" r:id="rId8"/>
    <p:sldId id="263" r:id="rId9"/>
    <p:sldId id="266" r:id="rId10"/>
    <p:sldId id="267" r:id="rId11"/>
    <p:sldId id="262" r:id="rId12"/>
    <p:sldId id="268" r:id="rId13"/>
    <p:sldId id="284" r:id="rId14"/>
    <p:sldId id="277" r:id="rId15"/>
    <p:sldId id="282" r:id="rId16"/>
    <p:sldId id="286" r:id="rId17"/>
    <p:sldId id="287" r:id="rId18"/>
    <p:sldId id="279" r:id="rId19"/>
    <p:sldId id="283" r:id="rId20"/>
    <p:sldId id="28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19EB133-9003-BF2D-4A3F-8A49D0BB1627}" name="Jeannette McMillan" initials="JM" userId="S::Jeannette.McMillan@sbims.com::071db182-d58c-47e4-9f35-a2dd7ab8f9d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3" autoAdjust="0"/>
    <p:restoredTop sz="94673" autoAdjust="0"/>
  </p:normalViewPr>
  <p:slideViewPr>
    <p:cSldViewPr snapToGrid="0">
      <p:cViewPr varScale="1">
        <p:scale>
          <a:sx n="78" d="100"/>
          <a:sy n="78" d="100"/>
        </p:scale>
        <p:origin x="648" y="67"/>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48CAAB-791D-4291-A7F0-BFB6A206F22A}" type="datetimeFigureOut">
              <a:rPr lang="en-US" smtClean="0"/>
              <a:t>12/15/2025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8BDFC4-1131-4627-BA92-DEAA77C9107B}" type="slidenum">
              <a:rPr lang="en-US" smtClean="0"/>
              <a:t>‹#›</a:t>
            </a:fld>
            <a:endParaRPr lang="en-US" dirty="0"/>
          </a:p>
        </p:txBody>
      </p:sp>
    </p:spTree>
    <p:extLst>
      <p:ext uri="{BB962C8B-B14F-4D97-AF65-F5344CB8AC3E}">
        <p14:creationId xmlns:p14="http://schemas.microsoft.com/office/powerpoint/2010/main" val="3116572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dirty="0"/>
              <a:t>Need to add</a:t>
            </a:r>
          </a:p>
        </p:txBody>
      </p:sp>
      <p:sp>
        <p:nvSpPr>
          <p:cNvPr id="4" name="Slide Number Placeholder 3"/>
          <p:cNvSpPr>
            <a:spLocks noGrp="1"/>
          </p:cNvSpPr>
          <p:nvPr>
            <p:ph type="sldNum" sz="quarter" idx="5"/>
          </p:nvPr>
        </p:nvSpPr>
        <p:spPr/>
        <p:txBody>
          <a:bodyPr/>
          <a:lstStyle/>
          <a:p>
            <a:fld id="{038BDFC4-1131-4627-BA92-DEAA77C9107B}" type="slidenum">
              <a:rPr lang="en-US" smtClean="0"/>
              <a:t>7</a:t>
            </a:fld>
            <a:endParaRPr lang="en-US" dirty="0"/>
          </a:p>
        </p:txBody>
      </p:sp>
    </p:spTree>
    <p:extLst>
      <p:ext uri="{BB962C8B-B14F-4D97-AF65-F5344CB8AC3E}">
        <p14:creationId xmlns:p14="http://schemas.microsoft.com/office/powerpoint/2010/main" val="3372726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dirty="0"/>
              <a:t>Need to add</a:t>
            </a:r>
          </a:p>
        </p:txBody>
      </p:sp>
      <p:sp>
        <p:nvSpPr>
          <p:cNvPr id="4" name="Slide Number Placeholder 3"/>
          <p:cNvSpPr>
            <a:spLocks noGrp="1"/>
          </p:cNvSpPr>
          <p:nvPr>
            <p:ph type="sldNum" sz="quarter" idx="5"/>
          </p:nvPr>
        </p:nvSpPr>
        <p:spPr/>
        <p:txBody>
          <a:bodyPr/>
          <a:lstStyle/>
          <a:p>
            <a:fld id="{038BDFC4-1131-4627-BA92-DEAA77C9107B}" type="slidenum">
              <a:rPr lang="en-US" smtClean="0"/>
              <a:t>8</a:t>
            </a:fld>
            <a:endParaRPr lang="en-US" dirty="0"/>
          </a:p>
        </p:txBody>
      </p:sp>
    </p:spTree>
    <p:extLst>
      <p:ext uri="{BB962C8B-B14F-4D97-AF65-F5344CB8AC3E}">
        <p14:creationId xmlns:p14="http://schemas.microsoft.com/office/powerpoint/2010/main" val="2832751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8BDFC4-1131-4627-BA92-DEAA77C9107B}" type="slidenum">
              <a:rPr lang="en-US" smtClean="0"/>
              <a:t>9</a:t>
            </a:fld>
            <a:endParaRPr lang="en-US" dirty="0"/>
          </a:p>
        </p:txBody>
      </p:sp>
    </p:spTree>
    <p:extLst>
      <p:ext uri="{BB962C8B-B14F-4D97-AF65-F5344CB8AC3E}">
        <p14:creationId xmlns:p14="http://schemas.microsoft.com/office/powerpoint/2010/main" val="1113582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94C509-FFA9-DB69-F55C-8278518035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2ABFF7-197E-54F5-E490-3A588793C81C}"/>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C7A3F5C3-9073-F5F4-6626-9B50B17ADB90}"/>
              </a:ext>
            </a:extLst>
          </p:cNvPr>
          <p:cNvSpPr>
            <a:spLocks noGrp="1"/>
          </p:cNvSpPr>
          <p:nvPr>
            <p:ph type="body" idx="1"/>
          </p:nvPr>
        </p:nvSpPr>
        <p:spPr/>
        <p:txBody>
          <a:bodyPr/>
          <a:lstStyle/>
          <a:p>
            <a:r>
              <a:rPr lang="en-US" dirty="0"/>
              <a:t>Need to add</a:t>
            </a:r>
          </a:p>
        </p:txBody>
      </p:sp>
      <p:sp>
        <p:nvSpPr>
          <p:cNvPr id="4" name="Slide Number Placeholder 3">
            <a:extLst>
              <a:ext uri="{FF2B5EF4-FFF2-40B4-BE49-F238E27FC236}">
                <a16:creationId xmlns:a16="http://schemas.microsoft.com/office/drawing/2014/main" id="{34B4F577-5A34-F125-9B20-6383E6B95948}"/>
              </a:ext>
            </a:extLst>
          </p:cNvPr>
          <p:cNvSpPr>
            <a:spLocks noGrp="1"/>
          </p:cNvSpPr>
          <p:nvPr>
            <p:ph type="sldNum" sz="quarter" idx="5"/>
          </p:nvPr>
        </p:nvSpPr>
        <p:spPr/>
        <p:txBody>
          <a:bodyPr/>
          <a:lstStyle/>
          <a:p>
            <a:fld id="{038BDFC4-1131-4627-BA92-DEAA77C9107B}" type="slidenum">
              <a:rPr lang="en-US" smtClean="0"/>
              <a:t>13</a:t>
            </a:fld>
            <a:endParaRPr lang="en-US" dirty="0"/>
          </a:p>
        </p:txBody>
      </p:sp>
    </p:spTree>
    <p:extLst>
      <p:ext uri="{BB962C8B-B14F-4D97-AF65-F5344CB8AC3E}">
        <p14:creationId xmlns:p14="http://schemas.microsoft.com/office/powerpoint/2010/main" val="1502390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337DC8-D07B-7390-652B-364579E02D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EB1D6B-5C72-9F41-CA68-B4410275971F}"/>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DC06E1D0-FFA8-0EB3-DB71-CABC7EC0652C}"/>
              </a:ext>
            </a:extLst>
          </p:cNvPr>
          <p:cNvSpPr>
            <a:spLocks noGrp="1"/>
          </p:cNvSpPr>
          <p:nvPr>
            <p:ph type="body" idx="1"/>
          </p:nvPr>
        </p:nvSpPr>
        <p:spPr/>
        <p:txBody>
          <a:bodyPr/>
          <a:lstStyle/>
          <a:p>
            <a:r>
              <a:rPr lang="en-US" dirty="0"/>
              <a:t>Need to add</a:t>
            </a:r>
          </a:p>
        </p:txBody>
      </p:sp>
      <p:sp>
        <p:nvSpPr>
          <p:cNvPr id="4" name="Slide Number Placeholder 3">
            <a:extLst>
              <a:ext uri="{FF2B5EF4-FFF2-40B4-BE49-F238E27FC236}">
                <a16:creationId xmlns:a16="http://schemas.microsoft.com/office/drawing/2014/main" id="{EFA68E4B-835E-C9D3-E8EF-D1BD132D5002}"/>
              </a:ext>
            </a:extLst>
          </p:cNvPr>
          <p:cNvSpPr>
            <a:spLocks noGrp="1"/>
          </p:cNvSpPr>
          <p:nvPr>
            <p:ph type="sldNum" sz="quarter" idx="5"/>
          </p:nvPr>
        </p:nvSpPr>
        <p:spPr/>
        <p:txBody>
          <a:bodyPr/>
          <a:lstStyle/>
          <a:p>
            <a:fld id="{038BDFC4-1131-4627-BA92-DEAA77C9107B}" type="slidenum">
              <a:rPr lang="en-US" smtClean="0"/>
              <a:t>14</a:t>
            </a:fld>
            <a:endParaRPr lang="en-US" dirty="0"/>
          </a:p>
        </p:txBody>
      </p:sp>
    </p:spTree>
    <p:extLst>
      <p:ext uri="{BB962C8B-B14F-4D97-AF65-F5344CB8AC3E}">
        <p14:creationId xmlns:p14="http://schemas.microsoft.com/office/powerpoint/2010/main" val="3107395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DF0506-BC24-E15E-ADFE-B26D30E86E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4DCAC4-DC82-251E-7BCE-3E58BB992996}"/>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B5194471-EEDD-3576-6B08-2B8F8E9F745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D2DA813-14FC-C2CB-109B-F9A25712C2D7}"/>
              </a:ext>
            </a:extLst>
          </p:cNvPr>
          <p:cNvSpPr>
            <a:spLocks noGrp="1"/>
          </p:cNvSpPr>
          <p:nvPr>
            <p:ph type="sldNum" sz="quarter" idx="5"/>
          </p:nvPr>
        </p:nvSpPr>
        <p:spPr/>
        <p:txBody>
          <a:bodyPr/>
          <a:lstStyle/>
          <a:p>
            <a:fld id="{038BDFC4-1131-4627-BA92-DEAA77C9107B}" type="slidenum">
              <a:rPr lang="en-US" smtClean="0"/>
              <a:t>15</a:t>
            </a:fld>
            <a:endParaRPr lang="en-US" dirty="0"/>
          </a:p>
        </p:txBody>
      </p:sp>
    </p:spTree>
    <p:extLst>
      <p:ext uri="{BB962C8B-B14F-4D97-AF65-F5344CB8AC3E}">
        <p14:creationId xmlns:p14="http://schemas.microsoft.com/office/powerpoint/2010/main" val="4132892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C60FB4-0DCB-4138-3911-E3B026E01D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8B1587-C33B-28A5-D623-F3C4AE375CF7}"/>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D49825D4-76CC-445D-479B-679A4DA08610}"/>
              </a:ext>
            </a:extLst>
          </p:cNvPr>
          <p:cNvSpPr>
            <a:spLocks noGrp="1"/>
          </p:cNvSpPr>
          <p:nvPr>
            <p:ph type="body" idx="1"/>
          </p:nvPr>
        </p:nvSpPr>
        <p:spPr/>
        <p:txBody>
          <a:bodyPr/>
          <a:lstStyle/>
          <a:p>
            <a:r>
              <a:rPr lang="en-US" dirty="0"/>
              <a:t>I forgot if Ellen gave us the Thumbs up on Q&amp;A- They can ask questions to a host or co-host (Megan)</a:t>
            </a:r>
          </a:p>
        </p:txBody>
      </p:sp>
      <p:sp>
        <p:nvSpPr>
          <p:cNvPr id="4" name="Slide Number Placeholder 3">
            <a:extLst>
              <a:ext uri="{FF2B5EF4-FFF2-40B4-BE49-F238E27FC236}">
                <a16:creationId xmlns:a16="http://schemas.microsoft.com/office/drawing/2014/main" id="{C5E989DD-F435-D321-0775-16EF912E6010}"/>
              </a:ext>
            </a:extLst>
          </p:cNvPr>
          <p:cNvSpPr>
            <a:spLocks noGrp="1"/>
          </p:cNvSpPr>
          <p:nvPr>
            <p:ph type="sldNum" sz="quarter" idx="5"/>
          </p:nvPr>
        </p:nvSpPr>
        <p:spPr/>
        <p:txBody>
          <a:bodyPr/>
          <a:lstStyle/>
          <a:p>
            <a:fld id="{038BDFC4-1131-4627-BA92-DEAA77C9107B}" type="slidenum">
              <a:rPr lang="en-US" smtClean="0"/>
              <a:t>16</a:t>
            </a:fld>
            <a:endParaRPr lang="en-US" dirty="0"/>
          </a:p>
        </p:txBody>
      </p:sp>
    </p:spTree>
    <p:extLst>
      <p:ext uri="{BB962C8B-B14F-4D97-AF65-F5344CB8AC3E}">
        <p14:creationId xmlns:p14="http://schemas.microsoft.com/office/powerpoint/2010/main" val="37409390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E4BDCA-6A04-DA48-4FEA-4F439FD7C0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A10EEC-B595-E4B5-459E-F90A7DA4C5F2}"/>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668F3127-849E-A8BF-2505-55DF7EE23571}"/>
              </a:ext>
            </a:extLst>
          </p:cNvPr>
          <p:cNvSpPr>
            <a:spLocks noGrp="1"/>
          </p:cNvSpPr>
          <p:nvPr>
            <p:ph type="body" idx="1"/>
          </p:nvPr>
        </p:nvSpPr>
        <p:spPr/>
        <p:txBody>
          <a:bodyPr/>
          <a:lstStyle/>
          <a:p>
            <a:r>
              <a:rPr lang="en-US" dirty="0"/>
              <a:t>I forgot if Ellen gave us the Thumbs up on Q&amp;A- They can ask questions to a host or co-host (Megan)</a:t>
            </a:r>
          </a:p>
        </p:txBody>
      </p:sp>
      <p:sp>
        <p:nvSpPr>
          <p:cNvPr id="4" name="Slide Number Placeholder 3">
            <a:extLst>
              <a:ext uri="{FF2B5EF4-FFF2-40B4-BE49-F238E27FC236}">
                <a16:creationId xmlns:a16="http://schemas.microsoft.com/office/drawing/2014/main" id="{E820BEFB-0A76-6F44-2BAA-25DC02F6A46C}"/>
              </a:ext>
            </a:extLst>
          </p:cNvPr>
          <p:cNvSpPr>
            <a:spLocks noGrp="1"/>
          </p:cNvSpPr>
          <p:nvPr>
            <p:ph type="sldNum" sz="quarter" idx="5"/>
          </p:nvPr>
        </p:nvSpPr>
        <p:spPr/>
        <p:txBody>
          <a:bodyPr/>
          <a:lstStyle/>
          <a:p>
            <a:fld id="{038BDFC4-1131-4627-BA92-DEAA77C9107B}" type="slidenum">
              <a:rPr lang="en-US" smtClean="0"/>
              <a:t>17</a:t>
            </a:fld>
            <a:endParaRPr lang="en-US" dirty="0"/>
          </a:p>
        </p:txBody>
      </p:sp>
    </p:spTree>
    <p:extLst>
      <p:ext uri="{BB962C8B-B14F-4D97-AF65-F5344CB8AC3E}">
        <p14:creationId xmlns:p14="http://schemas.microsoft.com/office/powerpoint/2010/main" val="26057168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dirty="0"/>
              <a:t>I forgot if Ellen gave us the Thumbs up on Q&amp;A- They can ask questions to a host or co-host (Megan)</a:t>
            </a:r>
          </a:p>
        </p:txBody>
      </p:sp>
      <p:sp>
        <p:nvSpPr>
          <p:cNvPr id="4" name="Slide Number Placeholder 3"/>
          <p:cNvSpPr>
            <a:spLocks noGrp="1"/>
          </p:cNvSpPr>
          <p:nvPr>
            <p:ph type="sldNum" sz="quarter" idx="5"/>
          </p:nvPr>
        </p:nvSpPr>
        <p:spPr/>
        <p:txBody>
          <a:bodyPr/>
          <a:lstStyle/>
          <a:p>
            <a:fld id="{038BDFC4-1131-4627-BA92-DEAA77C9107B}" type="slidenum">
              <a:rPr lang="en-US" smtClean="0"/>
              <a:t>19</a:t>
            </a:fld>
            <a:endParaRPr lang="en-US" dirty="0"/>
          </a:p>
        </p:txBody>
      </p:sp>
    </p:spTree>
    <p:extLst>
      <p:ext uri="{BB962C8B-B14F-4D97-AF65-F5344CB8AC3E}">
        <p14:creationId xmlns:p14="http://schemas.microsoft.com/office/powerpoint/2010/main" val="3542139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8A1E5-63C4-0245-4117-8170D11F56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6704742-7CEC-69BF-8163-706B563FF7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58C96F9-8415-E656-529F-87F3AFC35CDE}"/>
              </a:ext>
            </a:extLst>
          </p:cNvPr>
          <p:cNvSpPr>
            <a:spLocks noGrp="1"/>
          </p:cNvSpPr>
          <p:nvPr>
            <p:ph type="dt" sz="half" idx="10"/>
          </p:nvPr>
        </p:nvSpPr>
        <p:spPr/>
        <p:txBody>
          <a:bodyPr/>
          <a:lstStyle/>
          <a:p>
            <a:fld id="{86795512-6B2E-43C8-BF1F-403AD39F2F98}" type="datetimeFigureOut">
              <a:rPr lang="en-US" smtClean="0"/>
              <a:t>12/15/2025</a:t>
            </a:fld>
            <a:endParaRPr lang="en-US" dirty="0"/>
          </a:p>
        </p:txBody>
      </p:sp>
      <p:sp>
        <p:nvSpPr>
          <p:cNvPr id="5" name="Footer Placeholder 4">
            <a:extLst>
              <a:ext uri="{FF2B5EF4-FFF2-40B4-BE49-F238E27FC236}">
                <a16:creationId xmlns:a16="http://schemas.microsoft.com/office/drawing/2014/main" id="{4F8740AB-BDD1-6853-3A76-409DEA669B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D032A60-59B8-C1A9-40FA-17CE41B8D310}"/>
              </a:ext>
            </a:extLst>
          </p:cNvPr>
          <p:cNvSpPr>
            <a:spLocks noGrp="1"/>
          </p:cNvSpPr>
          <p:nvPr>
            <p:ph type="sldNum" sz="quarter" idx="12"/>
          </p:nvPr>
        </p:nvSpPr>
        <p:spPr/>
        <p:txBody>
          <a:bodyPr/>
          <a:lstStyle/>
          <a:p>
            <a:fld id="{174FC2BB-5913-4FA2-879D-A82EFACF6881}" type="slidenum">
              <a:rPr lang="en-US" smtClean="0"/>
              <a:t>‹#›</a:t>
            </a:fld>
            <a:endParaRPr lang="en-US" dirty="0"/>
          </a:p>
        </p:txBody>
      </p:sp>
    </p:spTree>
    <p:extLst>
      <p:ext uri="{BB962C8B-B14F-4D97-AF65-F5344CB8AC3E}">
        <p14:creationId xmlns:p14="http://schemas.microsoft.com/office/powerpoint/2010/main" val="3391579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124D-70B3-163B-0676-3E8ADFE99C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741EB45-ED31-194C-72DA-9594D70F80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FF575C-30B1-EB3E-E91E-CC8954DACFEA}"/>
              </a:ext>
            </a:extLst>
          </p:cNvPr>
          <p:cNvSpPr>
            <a:spLocks noGrp="1"/>
          </p:cNvSpPr>
          <p:nvPr>
            <p:ph type="dt" sz="half" idx="10"/>
          </p:nvPr>
        </p:nvSpPr>
        <p:spPr/>
        <p:txBody>
          <a:bodyPr/>
          <a:lstStyle/>
          <a:p>
            <a:fld id="{86795512-6B2E-43C8-BF1F-403AD39F2F98}" type="datetimeFigureOut">
              <a:rPr lang="en-US" smtClean="0"/>
              <a:t>12/15/2025</a:t>
            </a:fld>
            <a:endParaRPr lang="en-US" dirty="0"/>
          </a:p>
        </p:txBody>
      </p:sp>
      <p:sp>
        <p:nvSpPr>
          <p:cNvPr id="5" name="Footer Placeholder 4">
            <a:extLst>
              <a:ext uri="{FF2B5EF4-FFF2-40B4-BE49-F238E27FC236}">
                <a16:creationId xmlns:a16="http://schemas.microsoft.com/office/drawing/2014/main" id="{6B09E0BE-CD32-9CC3-5D45-3366C207A6D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59967EA-CDC1-4C26-D909-212E88DFF23F}"/>
              </a:ext>
            </a:extLst>
          </p:cNvPr>
          <p:cNvSpPr>
            <a:spLocks noGrp="1"/>
          </p:cNvSpPr>
          <p:nvPr>
            <p:ph type="sldNum" sz="quarter" idx="12"/>
          </p:nvPr>
        </p:nvSpPr>
        <p:spPr/>
        <p:txBody>
          <a:bodyPr/>
          <a:lstStyle/>
          <a:p>
            <a:fld id="{174FC2BB-5913-4FA2-879D-A82EFACF6881}" type="slidenum">
              <a:rPr lang="en-US" smtClean="0"/>
              <a:t>‹#›</a:t>
            </a:fld>
            <a:endParaRPr lang="en-US" dirty="0"/>
          </a:p>
        </p:txBody>
      </p:sp>
    </p:spTree>
    <p:extLst>
      <p:ext uri="{BB962C8B-B14F-4D97-AF65-F5344CB8AC3E}">
        <p14:creationId xmlns:p14="http://schemas.microsoft.com/office/powerpoint/2010/main" val="1595630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DBABD6-0E7C-1A32-2248-6697CA41811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33BDF47-056E-7CF9-65DF-72C9A8193B1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90F182-36CB-F446-B54E-4169BF9B2745}"/>
              </a:ext>
            </a:extLst>
          </p:cNvPr>
          <p:cNvSpPr>
            <a:spLocks noGrp="1"/>
          </p:cNvSpPr>
          <p:nvPr>
            <p:ph type="dt" sz="half" idx="10"/>
          </p:nvPr>
        </p:nvSpPr>
        <p:spPr/>
        <p:txBody>
          <a:bodyPr/>
          <a:lstStyle/>
          <a:p>
            <a:fld id="{86795512-6B2E-43C8-BF1F-403AD39F2F98}" type="datetimeFigureOut">
              <a:rPr lang="en-US" smtClean="0"/>
              <a:t>12/15/2025</a:t>
            </a:fld>
            <a:endParaRPr lang="en-US" dirty="0"/>
          </a:p>
        </p:txBody>
      </p:sp>
      <p:sp>
        <p:nvSpPr>
          <p:cNvPr id="5" name="Footer Placeholder 4">
            <a:extLst>
              <a:ext uri="{FF2B5EF4-FFF2-40B4-BE49-F238E27FC236}">
                <a16:creationId xmlns:a16="http://schemas.microsoft.com/office/drawing/2014/main" id="{FE7216A2-3131-055A-157A-04BD050EE26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0BAC212-16A9-9F71-0F5A-9CF16C87D586}"/>
              </a:ext>
            </a:extLst>
          </p:cNvPr>
          <p:cNvSpPr>
            <a:spLocks noGrp="1"/>
          </p:cNvSpPr>
          <p:nvPr>
            <p:ph type="sldNum" sz="quarter" idx="12"/>
          </p:nvPr>
        </p:nvSpPr>
        <p:spPr/>
        <p:txBody>
          <a:bodyPr/>
          <a:lstStyle/>
          <a:p>
            <a:fld id="{174FC2BB-5913-4FA2-879D-A82EFACF6881}" type="slidenum">
              <a:rPr lang="en-US" smtClean="0"/>
              <a:t>‹#›</a:t>
            </a:fld>
            <a:endParaRPr lang="en-US" dirty="0"/>
          </a:p>
        </p:txBody>
      </p:sp>
    </p:spTree>
    <p:extLst>
      <p:ext uri="{BB962C8B-B14F-4D97-AF65-F5344CB8AC3E}">
        <p14:creationId xmlns:p14="http://schemas.microsoft.com/office/powerpoint/2010/main" val="4074590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4E095-485E-5230-638F-8ED3042AA5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D9D875-D60D-BD31-DC78-A67F6B2660B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5A2D5B-3DB4-24CB-7388-E3B070D672D9}"/>
              </a:ext>
            </a:extLst>
          </p:cNvPr>
          <p:cNvSpPr>
            <a:spLocks noGrp="1"/>
          </p:cNvSpPr>
          <p:nvPr>
            <p:ph type="dt" sz="half" idx="10"/>
          </p:nvPr>
        </p:nvSpPr>
        <p:spPr/>
        <p:txBody>
          <a:bodyPr/>
          <a:lstStyle/>
          <a:p>
            <a:fld id="{86795512-6B2E-43C8-BF1F-403AD39F2F98}" type="datetimeFigureOut">
              <a:rPr lang="en-US" smtClean="0"/>
              <a:t>12/15/2025</a:t>
            </a:fld>
            <a:endParaRPr lang="en-US" dirty="0"/>
          </a:p>
        </p:txBody>
      </p:sp>
      <p:sp>
        <p:nvSpPr>
          <p:cNvPr id="5" name="Footer Placeholder 4">
            <a:extLst>
              <a:ext uri="{FF2B5EF4-FFF2-40B4-BE49-F238E27FC236}">
                <a16:creationId xmlns:a16="http://schemas.microsoft.com/office/drawing/2014/main" id="{9E9ED0C7-7BA1-2D44-B934-636E27C796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28A683-D3D4-8B0D-C814-B8A54F134060}"/>
              </a:ext>
            </a:extLst>
          </p:cNvPr>
          <p:cNvSpPr>
            <a:spLocks noGrp="1"/>
          </p:cNvSpPr>
          <p:nvPr>
            <p:ph type="sldNum" sz="quarter" idx="12"/>
          </p:nvPr>
        </p:nvSpPr>
        <p:spPr/>
        <p:txBody>
          <a:bodyPr/>
          <a:lstStyle/>
          <a:p>
            <a:fld id="{174FC2BB-5913-4FA2-879D-A82EFACF6881}" type="slidenum">
              <a:rPr lang="en-US" smtClean="0"/>
              <a:t>‹#›</a:t>
            </a:fld>
            <a:endParaRPr lang="en-US" dirty="0"/>
          </a:p>
        </p:txBody>
      </p:sp>
    </p:spTree>
    <p:extLst>
      <p:ext uri="{BB962C8B-B14F-4D97-AF65-F5344CB8AC3E}">
        <p14:creationId xmlns:p14="http://schemas.microsoft.com/office/powerpoint/2010/main" val="3947790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C3AE0-7FD1-6DA1-7660-F52A60E8188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C07EA10-C209-104F-83E3-846C8FC6E60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3566647-B8CC-DAD4-3EDC-99A87E75853A}"/>
              </a:ext>
            </a:extLst>
          </p:cNvPr>
          <p:cNvSpPr>
            <a:spLocks noGrp="1"/>
          </p:cNvSpPr>
          <p:nvPr>
            <p:ph type="dt" sz="half" idx="10"/>
          </p:nvPr>
        </p:nvSpPr>
        <p:spPr/>
        <p:txBody>
          <a:bodyPr/>
          <a:lstStyle/>
          <a:p>
            <a:fld id="{86795512-6B2E-43C8-BF1F-403AD39F2F98}" type="datetimeFigureOut">
              <a:rPr lang="en-US" smtClean="0"/>
              <a:t>12/15/2025</a:t>
            </a:fld>
            <a:endParaRPr lang="en-US" dirty="0"/>
          </a:p>
        </p:txBody>
      </p:sp>
      <p:sp>
        <p:nvSpPr>
          <p:cNvPr id="5" name="Footer Placeholder 4">
            <a:extLst>
              <a:ext uri="{FF2B5EF4-FFF2-40B4-BE49-F238E27FC236}">
                <a16:creationId xmlns:a16="http://schemas.microsoft.com/office/drawing/2014/main" id="{FB2F07FE-E695-0FE1-03EB-1285EFD37E3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977DF8D-98F1-42A1-C39F-B3E4DE039070}"/>
              </a:ext>
            </a:extLst>
          </p:cNvPr>
          <p:cNvSpPr>
            <a:spLocks noGrp="1"/>
          </p:cNvSpPr>
          <p:nvPr>
            <p:ph type="sldNum" sz="quarter" idx="12"/>
          </p:nvPr>
        </p:nvSpPr>
        <p:spPr/>
        <p:txBody>
          <a:bodyPr/>
          <a:lstStyle/>
          <a:p>
            <a:fld id="{174FC2BB-5913-4FA2-879D-A82EFACF6881}" type="slidenum">
              <a:rPr lang="en-US" smtClean="0"/>
              <a:t>‹#›</a:t>
            </a:fld>
            <a:endParaRPr lang="en-US" dirty="0"/>
          </a:p>
        </p:txBody>
      </p:sp>
    </p:spTree>
    <p:extLst>
      <p:ext uri="{BB962C8B-B14F-4D97-AF65-F5344CB8AC3E}">
        <p14:creationId xmlns:p14="http://schemas.microsoft.com/office/powerpoint/2010/main" val="3281454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99DBB-A1D6-17EC-CCBD-3CB62BBCF0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61F998-9770-43FA-767E-2EA5C46AEFF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DA6F30F-92DC-6764-B1FD-81E3B9D2AD5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1987D7C-53A7-1ACC-323A-F19D2D6B6C98}"/>
              </a:ext>
            </a:extLst>
          </p:cNvPr>
          <p:cNvSpPr>
            <a:spLocks noGrp="1"/>
          </p:cNvSpPr>
          <p:nvPr>
            <p:ph type="dt" sz="half" idx="10"/>
          </p:nvPr>
        </p:nvSpPr>
        <p:spPr/>
        <p:txBody>
          <a:bodyPr/>
          <a:lstStyle/>
          <a:p>
            <a:fld id="{86795512-6B2E-43C8-BF1F-403AD39F2F98}" type="datetimeFigureOut">
              <a:rPr lang="en-US" smtClean="0"/>
              <a:t>12/15/2025</a:t>
            </a:fld>
            <a:endParaRPr lang="en-US" dirty="0"/>
          </a:p>
        </p:txBody>
      </p:sp>
      <p:sp>
        <p:nvSpPr>
          <p:cNvPr id="6" name="Footer Placeholder 5">
            <a:extLst>
              <a:ext uri="{FF2B5EF4-FFF2-40B4-BE49-F238E27FC236}">
                <a16:creationId xmlns:a16="http://schemas.microsoft.com/office/drawing/2014/main" id="{FB4384CA-549E-701C-A894-6957E4D18A9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D302412-7B19-E641-FDBB-306971982556}"/>
              </a:ext>
            </a:extLst>
          </p:cNvPr>
          <p:cNvSpPr>
            <a:spLocks noGrp="1"/>
          </p:cNvSpPr>
          <p:nvPr>
            <p:ph type="sldNum" sz="quarter" idx="12"/>
          </p:nvPr>
        </p:nvSpPr>
        <p:spPr/>
        <p:txBody>
          <a:bodyPr/>
          <a:lstStyle/>
          <a:p>
            <a:fld id="{174FC2BB-5913-4FA2-879D-A82EFACF6881}" type="slidenum">
              <a:rPr lang="en-US" smtClean="0"/>
              <a:t>‹#›</a:t>
            </a:fld>
            <a:endParaRPr lang="en-US" dirty="0"/>
          </a:p>
        </p:txBody>
      </p:sp>
    </p:spTree>
    <p:extLst>
      <p:ext uri="{BB962C8B-B14F-4D97-AF65-F5344CB8AC3E}">
        <p14:creationId xmlns:p14="http://schemas.microsoft.com/office/powerpoint/2010/main" val="2364269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7FF90-1F84-F920-89B5-32064DD6C5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EC82E4F-3829-8893-45FB-23423952DB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7912446-A4EC-AE51-B795-A2F4CBD94CD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FA2231-1EB2-F151-4D00-52ACB988E9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F885E00-72A4-C551-3A92-E5D3439DB24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EB4364F-8878-B0DD-A1FE-EAA54369EB21}"/>
              </a:ext>
            </a:extLst>
          </p:cNvPr>
          <p:cNvSpPr>
            <a:spLocks noGrp="1"/>
          </p:cNvSpPr>
          <p:nvPr>
            <p:ph type="dt" sz="half" idx="10"/>
          </p:nvPr>
        </p:nvSpPr>
        <p:spPr/>
        <p:txBody>
          <a:bodyPr/>
          <a:lstStyle/>
          <a:p>
            <a:fld id="{86795512-6B2E-43C8-BF1F-403AD39F2F98}" type="datetimeFigureOut">
              <a:rPr lang="en-US" smtClean="0"/>
              <a:t>12/15/2025</a:t>
            </a:fld>
            <a:endParaRPr lang="en-US" dirty="0"/>
          </a:p>
        </p:txBody>
      </p:sp>
      <p:sp>
        <p:nvSpPr>
          <p:cNvPr id="8" name="Footer Placeholder 7">
            <a:extLst>
              <a:ext uri="{FF2B5EF4-FFF2-40B4-BE49-F238E27FC236}">
                <a16:creationId xmlns:a16="http://schemas.microsoft.com/office/drawing/2014/main" id="{F50155F2-3467-E93D-297E-1A5234A6A1F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7D0464C-8D09-ECAF-1383-258A6A74BDCB}"/>
              </a:ext>
            </a:extLst>
          </p:cNvPr>
          <p:cNvSpPr>
            <a:spLocks noGrp="1"/>
          </p:cNvSpPr>
          <p:nvPr>
            <p:ph type="sldNum" sz="quarter" idx="12"/>
          </p:nvPr>
        </p:nvSpPr>
        <p:spPr/>
        <p:txBody>
          <a:bodyPr/>
          <a:lstStyle/>
          <a:p>
            <a:fld id="{174FC2BB-5913-4FA2-879D-A82EFACF6881}" type="slidenum">
              <a:rPr lang="en-US" smtClean="0"/>
              <a:t>‹#›</a:t>
            </a:fld>
            <a:endParaRPr lang="en-US" dirty="0"/>
          </a:p>
        </p:txBody>
      </p:sp>
    </p:spTree>
    <p:extLst>
      <p:ext uri="{BB962C8B-B14F-4D97-AF65-F5344CB8AC3E}">
        <p14:creationId xmlns:p14="http://schemas.microsoft.com/office/powerpoint/2010/main" val="3274083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762B0-F9BD-BD99-243C-D8CE94CA7EC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DBBFD32-004E-0AFC-B5B3-8B4E909985CA}"/>
              </a:ext>
            </a:extLst>
          </p:cNvPr>
          <p:cNvSpPr>
            <a:spLocks noGrp="1"/>
          </p:cNvSpPr>
          <p:nvPr>
            <p:ph type="dt" sz="half" idx="10"/>
          </p:nvPr>
        </p:nvSpPr>
        <p:spPr/>
        <p:txBody>
          <a:bodyPr/>
          <a:lstStyle/>
          <a:p>
            <a:fld id="{86795512-6B2E-43C8-BF1F-403AD39F2F98}" type="datetimeFigureOut">
              <a:rPr lang="en-US" smtClean="0"/>
              <a:t>12/15/2025</a:t>
            </a:fld>
            <a:endParaRPr lang="en-US" dirty="0"/>
          </a:p>
        </p:txBody>
      </p:sp>
      <p:sp>
        <p:nvSpPr>
          <p:cNvPr id="4" name="Footer Placeholder 3">
            <a:extLst>
              <a:ext uri="{FF2B5EF4-FFF2-40B4-BE49-F238E27FC236}">
                <a16:creationId xmlns:a16="http://schemas.microsoft.com/office/drawing/2014/main" id="{10DC1247-7846-E977-31D4-A7E53BECE8B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5B413F6-1F51-7711-8DF0-6CED021F7036}"/>
              </a:ext>
            </a:extLst>
          </p:cNvPr>
          <p:cNvSpPr>
            <a:spLocks noGrp="1"/>
          </p:cNvSpPr>
          <p:nvPr>
            <p:ph type="sldNum" sz="quarter" idx="12"/>
          </p:nvPr>
        </p:nvSpPr>
        <p:spPr/>
        <p:txBody>
          <a:bodyPr/>
          <a:lstStyle/>
          <a:p>
            <a:fld id="{174FC2BB-5913-4FA2-879D-A82EFACF6881}" type="slidenum">
              <a:rPr lang="en-US" smtClean="0"/>
              <a:t>‹#›</a:t>
            </a:fld>
            <a:endParaRPr lang="en-US" dirty="0"/>
          </a:p>
        </p:txBody>
      </p:sp>
    </p:spTree>
    <p:extLst>
      <p:ext uri="{BB962C8B-B14F-4D97-AF65-F5344CB8AC3E}">
        <p14:creationId xmlns:p14="http://schemas.microsoft.com/office/powerpoint/2010/main" val="1240537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AFF050-E794-E9EE-6EF3-59FD476B59AD}"/>
              </a:ext>
            </a:extLst>
          </p:cNvPr>
          <p:cNvSpPr>
            <a:spLocks noGrp="1"/>
          </p:cNvSpPr>
          <p:nvPr>
            <p:ph type="dt" sz="half" idx="10"/>
          </p:nvPr>
        </p:nvSpPr>
        <p:spPr/>
        <p:txBody>
          <a:bodyPr/>
          <a:lstStyle/>
          <a:p>
            <a:fld id="{86795512-6B2E-43C8-BF1F-403AD39F2F98}" type="datetimeFigureOut">
              <a:rPr lang="en-US" smtClean="0"/>
              <a:t>12/15/2025</a:t>
            </a:fld>
            <a:endParaRPr lang="en-US" dirty="0"/>
          </a:p>
        </p:txBody>
      </p:sp>
      <p:sp>
        <p:nvSpPr>
          <p:cNvPr id="3" name="Footer Placeholder 2">
            <a:extLst>
              <a:ext uri="{FF2B5EF4-FFF2-40B4-BE49-F238E27FC236}">
                <a16:creationId xmlns:a16="http://schemas.microsoft.com/office/drawing/2014/main" id="{781CF297-265E-72B7-E7CC-84D227E667E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887151D-FBC9-5675-DA2B-634EA730451E}"/>
              </a:ext>
            </a:extLst>
          </p:cNvPr>
          <p:cNvSpPr>
            <a:spLocks noGrp="1"/>
          </p:cNvSpPr>
          <p:nvPr>
            <p:ph type="sldNum" sz="quarter" idx="12"/>
          </p:nvPr>
        </p:nvSpPr>
        <p:spPr/>
        <p:txBody>
          <a:bodyPr/>
          <a:lstStyle/>
          <a:p>
            <a:fld id="{174FC2BB-5913-4FA2-879D-A82EFACF6881}" type="slidenum">
              <a:rPr lang="en-US" smtClean="0"/>
              <a:t>‹#›</a:t>
            </a:fld>
            <a:endParaRPr lang="en-US" dirty="0"/>
          </a:p>
        </p:txBody>
      </p:sp>
    </p:spTree>
    <p:extLst>
      <p:ext uri="{BB962C8B-B14F-4D97-AF65-F5344CB8AC3E}">
        <p14:creationId xmlns:p14="http://schemas.microsoft.com/office/powerpoint/2010/main" val="3591406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76FAE-D845-3F3A-7ED7-15FA0D6C97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9F41DF6-5D83-AD7D-157B-14E9EDB206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695C051-C640-7DE3-5013-4A5019F7A4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BED656-4CB3-7EB4-E5BE-EBB3E4A9B444}"/>
              </a:ext>
            </a:extLst>
          </p:cNvPr>
          <p:cNvSpPr>
            <a:spLocks noGrp="1"/>
          </p:cNvSpPr>
          <p:nvPr>
            <p:ph type="dt" sz="half" idx="10"/>
          </p:nvPr>
        </p:nvSpPr>
        <p:spPr/>
        <p:txBody>
          <a:bodyPr/>
          <a:lstStyle/>
          <a:p>
            <a:fld id="{86795512-6B2E-43C8-BF1F-403AD39F2F98}" type="datetimeFigureOut">
              <a:rPr lang="en-US" smtClean="0"/>
              <a:t>12/15/2025</a:t>
            </a:fld>
            <a:endParaRPr lang="en-US" dirty="0"/>
          </a:p>
        </p:txBody>
      </p:sp>
      <p:sp>
        <p:nvSpPr>
          <p:cNvPr id="6" name="Footer Placeholder 5">
            <a:extLst>
              <a:ext uri="{FF2B5EF4-FFF2-40B4-BE49-F238E27FC236}">
                <a16:creationId xmlns:a16="http://schemas.microsoft.com/office/drawing/2014/main" id="{0094A58D-B60F-9DDA-6A2A-5B19C57EA4E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B4C8F5E-30A7-4492-A322-21353A6440F7}"/>
              </a:ext>
            </a:extLst>
          </p:cNvPr>
          <p:cNvSpPr>
            <a:spLocks noGrp="1"/>
          </p:cNvSpPr>
          <p:nvPr>
            <p:ph type="sldNum" sz="quarter" idx="12"/>
          </p:nvPr>
        </p:nvSpPr>
        <p:spPr/>
        <p:txBody>
          <a:bodyPr/>
          <a:lstStyle/>
          <a:p>
            <a:fld id="{174FC2BB-5913-4FA2-879D-A82EFACF6881}" type="slidenum">
              <a:rPr lang="en-US" smtClean="0"/>
              <a:t>‹#›</a:t>
            </a:fld>
            <a:endParaRPr lang="en-US" dirty="0"/>
          </a:p>
        </p:txBody>
      </p:sp>
    </p:spTree>
    <p:extLst>
      <p:ext uri="{BB962C8B-B14F-4D97-AF65-F5344CB8AC3E}">
        <p14:creationId xmlns:p14="http://schemas.microsoft.com/office/powerpoint/2010/main" val="3080887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E6FAF-D54F-6932-0CA1-D140B6CFAE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3DACE4D-F6EA-C547-C3EB-9567BE7671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FD54274-4958-D628-1213-5CBE862C24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1D028B-1171-6496-EF7C-B887BC6DBDA4}"/>
              </a:ext>
            </a:extLst>
          </p:cNvPr>
          <p:cNvSpPr>
            <a:spLocks noGrp="1"/>
          </p:cNvSpPr>
          <p:nvPr>
            <p:ph type="dt" sz="half" idx="10"/>
          </p:nvPr>
        </p:nvSpPr>
        <p:spPr/>
        <p:txBody>
          <a:bodyPr/>
          <a:lstStyle/>
          <a:p>
            <a:fld id="{86795512-6B2E-43C8-BF1F-403AD39F2F98}" type="datetimeFigureOut">
              <a:rPr lang="en-US" smtClean="0"/>
              <a:t>12/15/2025</a:t>
            </a:fld>
            <a:endParaRPr lang="en-US" dirty="0"/>
          </a:p>
        </p:txBody>
      </p:sp>
      <p:sp>
        <p:nvSpPr>
          <p:cNvPr id="6" name="Footer Placeholder 5">
            <a:extLst>
              <a:ext uri="{FF2B5EF4-FFF2-40B4-BE49-F238E27FC236}">
                <a16:creationId xmlns:a16="http://schemas.microsoft.com/office/drawing/2014/main" id="{D41AFA8C-22AB-4EBD-9F1E-B227D5DA152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3665174-D41D-AA70-02E6-ABA47A4451CB}"/>
              </a:ext>
            </a:extLst>
          </p:cNvPr>
          <p:cNvSpPr>
            <a:spLocks noGrp="1"/>
          </p:cNvSpPr>
          <p:nvPr>
            <p:ph type="sldNum" sz="quarter" idx="12"/>
          </p:nvPr>
        </p:nvSpPr>
        <p:spPr/>
        <p:txBody>
          <a:bodyPr/>
          <a:lstStyle/>
          <a:p>
            <a:fld id="{174FC2BB-5913-4FA2-879D-A82EFACF6881}" type="slidenum">
              <a:rPr lang="en-US" smtClean="0"/>
              <a:t>‹#›</a:t>
            </a:fld>
            <a:endParaRPr lang="en-US" dirty="0"/>
          </a:p>
        </p:txBody>
      </p:sp>
    </p:spTree>
    <p:extLst>
      <p:ext uri="{BB962C8B-B14F-4D97-AF65-F5344CB8AC3E}">
        <p14:creationId xmlns:p14="http://schemas.microsoft.com/office/powerpoint/2010/main" val="2178220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4BF3FB-5C5D-8877-5E0E-6B4D572868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790CAD4-58C2-DE27-7585-A2B2070E41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0F0A40-7105-ACD6-257A-6EB1C02713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6795512-6B2E-43C8-BF1F-403AD39F2F98}" type="datetimeFigureOut">
              <a:rPr lang="en-US" smtClean="0"/>
              <a:t>12/15/2025</a:t>
            </a:fld>
            <a:endParaRPr lang="en-US" dirty="0"/>
          </a:p>
        </p:txBody>
      </p:sp>
      <p:sp>
        <p:nvSpPr>
          <p:cNvPr id="5" name="Footer Placeholder 4">
            <a:extLst>
              <a:ext uri="{FF2B5EF4-FFF2-40B4-BE49-F238E27FC236}">
                <a16:creationId xmlns:a16="http://schemas.microsoft.com/office/drawing/2014/main" id="{B2B2D613-E6D7-4105-8750-3181B0F482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AF61BBB0-8668-6621-F074-DB167519AD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74FC2BB-5913-4FA2-879D-A82EFACF6881}" type="slidenum">
              <a:rPr lang="en-US" smtClean="0"/>
              <a:t>‹#›</a:t>
            </a:fld>
            <a:endParaRPr lang="en-US" dirty="0"/>
          </a:p>
        </p:txBody>
      </p:sp>
    </p:spTree>
    <p:extLst>
      <p:ext uri="{BB962C8B-B14F-4D97-AF65-F5344CB8AC3E}">
        <p14:creationId xmlns:p14="http://schemas.microsoft.com/office/powerpoint/2010/main" val="5912968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google.com/search?q=Zoom+events+how+to+use+the+green+room+as+a+speaker&amp;rlz=1C1ONGR_enUS1139US1139&amp;oq=Zoom+events+how+to+use+the+green+room+as+a+speaker&amp;gs_lcrp=EgZjaHJvbWUyBggAEEUYOTIHCAEQIRigATIHCAIQIRigATIHCAMQIRigATIHCAQQIRigAdIBCDk3NzhqMGo3qAIAsAIA&amp;sourceid=chrome&amp;ie=UTF-8#fpstate=ive&amp;vld=cid:9c4caf2a,vid:57z7M21-86s,st:112"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hyperlink" Target="mailto:info@ombudsassociation.org?subject=IOA%202026%20Conference%20-%20Polls%20for%20Session" TargetMode="External"/><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mailto:%20info@ombudsassociation.org?subject=IOA%202026%20Conference%20-%20Speaker%20Question"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hyperlink" Target="https://www.ioaconference.org/ioa-presenter-resource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worldtimebuddy.com/" TargetMode="External"/><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hyperlink" Target="https://www.ioaconference.org/conference-schedule"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google.com/search?q=Zoom+events+how+to+use+the+green+room+as+a+speaker&amp;rlz=1C1ONGR_enUS1139US1139&amp;oq=Zoom+events+how+to+use+the+green+room+as+a+speaker&amp;gs_lcrp=EgZjaHJvbWUyBggAEEUYOTIHCAEQIRigATIHCAIQIRigATIHCAMQIRigATIHCAQQIRigAdIBCDk3NzhqMGo3qAIAsAIA&amp;sourceid=chrome&amp;ie=UTF-8#fpstate=ive&amp;vld=cid:9c4caf2a,vid:57z7M21-86s,st:112"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calget.com/ovpp7tgl" TargetMode="External"/><Relationship Id="rId4" Type="http://schemas.openxmlformats.org/officeDocument/2006/relationships/hyperlink" Target="https://calget.com/wav6uqir"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hyperlink" Target="https://zoom.us/download" TargetMode="External"/><Relationship Id="rId5" Type="http://schemas.openxmlformats.org/officeDocument/2006/relationships/hyperlink" Target="https://support.zoom.com/hc/en/article?id=zm_kb&amp;sysparm_article=KB0061130" TargetMode="External"/><Relationship Id="rId4" Type="http://schemas.openxmlformats.org/officeDocument/2006/relationships/hyperlink" Target="https://www.speedtest.ne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5CB96-9AC5-84CE-EDFD-E9F44FCC3942}"/>
              </a:ext>
            </a:extLst>
          </p:cNvPr>
          <p:cNvSpPr>
            <a:spLocks noGrp="1"/>
          </p:cNvSpPr>
          <p:nvPr>
            <p:ph type="ctrTitle"/>
          </p:nvPr>
        </p:nvSpPr>
        <p:spPr>
          <a:xfrm>
            <a:off x="1524000" y="2044700"/>
            <a:ext cx="9144000" cy="2387600"/>
          </a:xfrm>
        </p:spPr>
        <p:txBody>
          <a:bodyPr/>
          <a:lstStyle/>
          <a:p>
            <a:r>
              <a:rPr lang="en-US" dirty="0"/>
              <a:t>2026 IOA Conference Presenter Resources</a:t>
            </a:r>
          </a:p>
        </p:txBody>
      </p:sp>
      <p:sp>
        <p:nvSpPr>
          <p:cNvPr id="3" name="Subtitle 2">
            <a:extLst>
              <a:ext uri="{FF2B5EF4-FFF2-40B4-BE49-F238E27FC236}">
                <a16:creationId xmlns:a16="http://schemas.microsoft.com/office/drawing/2014/main" id="{E885C541-A74D-53A3-2C60-7536A7A4D6BE}"/>
              </a:ext>
            </a:extLst>
          </p:cNvPr>
          <p:cNvSpPr>
            <a:spLocks noGrp="1"/>
          </p:cNvSpPr>
          <p:nvPr>
            <p:ph type="subTitle" idx="1"/>
          </p:nvPr>
        </p:nvSpPr>
        <p:spPr>
          <a:xfrm>
            <a:off x="1524000" y="4432300"/>
            <a:ext cx="9144000" cy="1655762"/>
          </a:xfrm>
        </p:spPr>
        <p:txBody>
          <a:bodyPr/>
          <a:lstStyle/>
          <a:p>
            <a:r>
              <a:rPr lang="en-US" dirty="0"/>
              <a:t>2026 IOA Conference Presenter Resources</a:t>
            </a:r>
          </a:p>
        </p:txBody>
      </p:sp>
    </p:spTree>
    <p:extLst>
      <p:ext uri="{BB962C8B-B14F-4D97-AF65-F5344CB8AC3E}">
        <p14:creationId xmlns:p14="http://schemas.microsoft.com/office/powerpoint/2010/main" val="30632300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9E5F67A-14B2-71E1-3F83-6E47D13D049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FE1A305-96C5-60E3-247A-0858B63E7A18}"/>
              </a:ext>
            </a:extLst>
          </p:cNvPr>
          <p:cNvSpPr>
            <a:spLocks noGrp="1"/>
          </p:cNvSpPr>
          <p:nvPr>
            <p:ph type="title"/>
          </p:nvPr>
        </p:nvSpPr>
        <p:spPr>
          <a:xfrm>
            <a:off x="838200" y="280606"/>
            <a:ext cx="10515600" cy="1325563"/>
          </a:xfrm>
        </p:spPr>
        <p:txBody>
          <a:bodyPr/>
          <a:lstStyle/>
          <a:p>
            <a:r>
              <a:rPr lang="en-US" dirty="0">
                <a:solidFill>
                  <a:schemeClr val="bg1"/>
                </a:solidFill>
              </a:rPr>
              <a:t>ADDITIONAL ITEMS</a:t>
            </a:r>
          </a:p>
        </p:txBody>
      </p:sp>
      <p:sp>
        <p:nvSpPr>
          <p:cNvPr id="6" name="Content Placeholder 5">
            <a:extLst>
              <a:ext uri="{FF2B5EF4-FFF2-40B4-BE49-F238E27FC236}">
                <a16:creationId xmlns:a16="http://schemas.microsoft.com/office/drawing/2014/main" id="{C92F1C4F-4D92-ECD2-F984-DCDAF2815868}"/>
              </a:ext>
            </a:extLst>
          </p:cNvPr>
          <p:cNvSpPr>
            <a:spLocks noGrp="1"/>
          </p:cNvSpPr>
          <p:nvPr>
            <p:ph idx="1"/>
          </p:nvPr>
        </p:nvSpPr>
        <p:spPr>
          <a:xfrm>
            <a:off x="765048" y="1514729"/>
            <a:ext cx="10515600" cy="4351338"/>
          </a:xfrm>
        </p:spPr>
        <p:txBody>
          <a:bodyPr>
            <a:normAutofit/>
          </a:bodyPr>
          <a:lstStyle/>
          <a:p>
            <a:pPr marL="0" indent="0">
              <a:buNone/>
            </a:pPr>
            <a:r>
              <a:rPr lang="en-US" sz="2400" dirty="0">
                <a:solidFill>
                  <a:schemeClr val="bg1"/>
                </a:solidFill>
              </a:rPr>
              <a:t>• Disable pop-up blockers in your Internet browser settings. </a:t>
            </a:r>
          </a:p>
          <a:p>
            <a:pPr marL="0" indent="0">
              <a:buNone/>
            </a:pPr>
            <a:r>
              <a:rPr lang="en-US" sz="2400" dirty="0">
                <a:solidFill>
                  <a:schemeClr val="bg1"/>
                </a:solidFill>
              </a:rPr>
              <a:t>• A wired connection is recommended. Wi-Fi signal strengths can vary, causing bandwidth to increase or decrease. A wired connection gives a consistent signal and consistent bandwidth. </a:t>
            </a:r>
          </a:p>
          <a:p>
            <a:pPr marL="0" indent="0">
              <a:buNone/>
            </a:pPr>
            <a:r>
              <a:rPr lang="en-US" sz="2400" dirty="0">
                <a:solidFill>
                  <a:schemeClr val="bg1"/>
                </a:solidFill>
              </a:rPr>
              <a:t>• Audio (sound) is projected through your computer speakers. Be sure your computer is equipped with speakers, you are using a headset, or the room where the conference is being broadcast is equipped with speakers, so you can hear the presenters.</a:t>
            </a:r>
          </a:p>
        </p:txBody>
      </p:sp>
    </p:spTree>
    <p:extLst>
      <p:ext uri="{BB962C8B-B14F-4D97-AF65-F5344CB8AC3E}">
        <p14:creationId xmlns:p14="http://schemas.microsoft.com/office/powerpoint/2010/main" val="1057354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9A8D897-4001-DC3C-BCE1-7E007A71AE77}"/>
              </a:ext>
            </a:extLst>
          </p:cNvPr>
          <p:cNvSpPr>
            <a:spLocks noGrp="1"/>
          </p:cNvSpPr>
          <p:nvPr>
            <p:ph type="title"/>
          </p:nvPr>
        </p:nvSpPr>
        <p:spPr/>
        <p:txBody>
          <a:bodyPr/>
          <a:lstStyle/>
          <a:p>
            <a:r>
              <a:rPr lang="en-US" dirty="0"/>
              <a:t>TIPS &amp; TRICKS FOR VIRTUAL</a:t>
            </a:r>
          </a:p>
        </p:txBody>
      </p:sp>
      <p:sp>
        <p:nvSpPr>
          <p:cNvPr id="10" name="Content Placeholder 9">
            <a:extLst>
              <a:ext uri="{FF2B5EF4-FFF2-40B4-BE49-F238E27FC236}">
                <a16:creationId xmlns:a16="http://schemas.microsoft.com/office/drawing/2014/main" id="{D45CC3EB-BABF-F1A0-D723-4E67DF33567B}"/>
              </a:ext>
            </a:extLst>
          </p:cNvPr>
          <p:cNvSpPr>
            <a:spLocks noGrp="1"/>
          </p:cNvSpPr>
          <p:nvPr>
            <p:ph sz="half" idx="1"/>
          </p:nvPr>
        </p:nvSpPr>
        <p:spPr/>
        <p:txBody>
          <a:bodyPr>
            <a:normAutofit fontScale="70000" lnSpcReduction="20000"/>
          </a:bodyPr>
          <a:lstStyle/>
          <a:p>
            <a:pPr marL="0" indent="0">
              <a:buNone/>
            </a:pPr>
            <a:r>
              <a:rPr lang="en-US" b="1" dirty="0"/>
              <a:t>Video/Visual </a:t>
            </a:r>
          </a:p>
          <a:p>
            <a:pPr marL="0" indent="0">
              <a:buNone/>
            </a:pPr>
            <a:r>
              <a:rPr lang="en-US" dirty="0"/>
              <a:t>• Check your lighting. It’s best to have light in front of you. </a:t>
            </a:r>
          </a:p>
          <a:p>
            <a:pPr marL="0" indent="0">
              <a:buNone/>
            </a:pPr>
            <a:r>
              <a:rPr lang="en-US" dirty="0"/>
              <a:t>• Dress to present. Avoid busy patterned shirts. </a:t>
            </a:r>
          </a:p>
          <a:p>
            <a:pPr marL="0" indent="0">
              <a:buNone/>
            </a:pPr>
            <a:r>
              <a:rPr lang="en-US" dirty="0"/>
              <a:t>• Avoid a busy background. </a:t>
            </a:r>
          </a:p>
          <a:p>
            <a:endParaRPr lang="en-US" dirty="0"/>
          </a:p>
          <a:p>
            <a:pPr marL="0" indent="0">
              <a:buNone/>
            </a:pPr>
            <a:r>
              <a:rPr lang="en-US" b="1" dirty="0"/>
              <a:t> Audio </a:t>
            </a:r>
          </a:p>
          <a:p>
            <a:pPr marL="0" indent="0">
              <a:buNone/>
            </a:pPr>
            <a:r>
              <a:rPr lang="en-US" dirty="0"/>
              <a:t>• Turn off all electronics unless they’re being utilized in your presentation. If possible, use a headset or earbuds with a microphone. </a:t>
            </a:r>
          </a:p>
          <a:p>
            <a:pPr marL="0" indent="0">
              <a:buNone/>
            </a:pPr>
            <a:r>
              <a:rPr lang="en-US" dirty="0"/>
              <a:t>• Turn off all computer notifications.</a:t>
            </a:r>
          </a:p>
          <a:p>
            <a:pPr marL="0" indent="0">
              <a:buNone/>
            </a:pPr>
            <a:r>
              <a:rPr lang="en-US" dirty="0"/>
              <a:t>• Call into the presentation with your phone. If your internet goes out, you will still be able to speak and be heard by attendees.</a:t>
            </a:r>
          </a:p>
        </p:txBody>
      </p:sp>
      <p:sp>
        <p:nvSpPr>
          <p:cNvPr id="11" name="Content Placeholder 10">
            <a:extLst>
              <a:ext uri="{FF2B5EF4-FFF2-40B4-BE49-F238E27FC236}">
                <a16:creationId xmlns:a16="http://schemas.microsoft.com/office/drawing/2014/main" id="{2FC38605-B61C-F11B-B187-094B314B5B0E}"/>
              </a:ext>
            </a:extLst>
          </p:cNvPr>
          <p:cNvSpPr>
            <a:spLocks noGrp="1"/>
          </p:cNvSpPr>
          <p:nvPr>
            <p:ph sz="half" idx="2"/>
          </p:nvPr>
        </p:nvSpPr>
        <p:spPr/>
        <p:txBody>
          <a:bodyPr>
            <a:normAutofit fontScale="70000" lnSpcReduction="20000"/>
          </a:bodyPr>
          <a:lstStyle/>
          <a:p>
            <a:pPr marL="0" indent="0">
              <a:buNone/>
            </a:pPr>
            <a:r>
              <a:rPr lang="en-US" b="1" dirty="0"/>
              <a:t>Set Up for Success </a:t>
            </a:r>
          </a:p>
          <a:p>
            <a:r>
              <a:rPr lang="en-US" dirty="0"/>
              <a:t>Ensure all notifications are silenced. Close computer applications such as email or Slack that may cause notifications to appear. </a:t>
            </a:r>
          </a:p>
          <a:p>
            <a:pPr marL="0" indent="0">
              <a:buNone/>
            </a:pPr>
            <a:endParaRPr lang="en-US" dirty="0"/>
          </a:p>
          <a:p>
            <a:pPr marL="0" indent="0">
              <a:buNone/>
            </a:pPr>
            <a:r>
              <a:rPr lang="en-US" dirty="0"/>
              <a:t> </a:t>
            </a:r>
            <a:r>
              <a:rPr lang="en-US" b="1" dirty="0"/>
              <a:t>Tell Us Your Name </a:t>
            </a:r>
          </a:p>
          <a:p>
            <a:pPr marL="0" indent="0">
              <a:buNone/>
            </a:pPr>
            <a:r>
              <a:rPr lang="en-US" dirty="0"/>
              <a:t>• You can edit your name as it is displayed to other participants. Here’s how: In Zoom, select the three dots in the right-hand corner of your Zoom video frame. Select “rename” to adjust your name accordingly.</a:t>
            </a:r>
          </a:p>
        </p:txBody>
      </p:sp>
    </p:spTree>
    <p:extLst>
      <p:ext uri="{BB962C8B-B14F-4D97-AF65-F5344CB8AC3E}">
        <p14:creationId xmlns:p14="http://schemas.microsoft.com/office/powerpoint/2010/main" val="2411725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69B60D0-B107-1A96-D90C-BE6DD83EC8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7B40B1-9C9B-89BF-A6BB-68E511EFEEC6}"/>
              </a:ext>
            </a:extLst>
          </p:cNvPr>
          <p:cNvSpPr>
            <a:spLocks noGrp="1"/>
          </p:cNvSpPr>
          <p:nvPr>
            <p:ph type="ctrTitle"/>
          </p:nvPr>
        </p:nvSpPr>
        <p:spPr/>
        <p:txBody>
          <a:bodyPr/>
          <a:lstStyle/>
          <a:p>
            <a:pPr algn="l"/>
            <a:r>
              <a:rPr lang="en-US" dirty="0"/>
              <a:t>What to Expect During Your Presentation</a:t>
            </a:r>
          </a:p>
        </p:txBody>
      </p:sp>
      <p:sp>
        <p:nvSpPr>
          <p:cNvPr id="3" name="Subtitle 2">
            <a:extLst>
              <a:ext uri="{FF2B5EF4-FFF2-40B4-BE49-F238E27FC236}">
                <a16:creationId xmlns:a16="http://schemas.microsoft.com/office/drawing/2014/main" id="{03092693-E15F-6A33-6759-EE14F5276E28}"/>
              </a:ext>
            </a:extLst>
          </p:cNvPr>
          <p:cNvSpPr>
            <a:spLocks noGrp="1"/>
          </p:cNvSpPr>
          <p:nvPr>
            <p:ph type="subTitle" idx="1"/>
          </p:nvPr>
        </p:nvSpPr>
        <p:spPr/>
        <p:txBody>
          <a:bodyPr/>
          <a:lstStyle/>
          <a:p>
            <a:pPr algn="l"/>
            <a:r>
              <a:rPr lang="en-US" dirty="0"/>
              <a:t>You’re Going to Do A Great Job!</a:t>
            </a:r>
          </a:p>
        </p:txBody>
      </p:sp>
    </p:spTree>
    <p:extLst>
      <p:ext uri="{BB962C8B-B14F-4D97-AF65-F5344CB8AC3E}">
        <p14:creationId xmlns:p14="http://schemas.microsoft.com/office/powerpoint/2010/main" val="399565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FFC33D0F-3D64-21F4-C793-22EF334852D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D2FC747-09D9-DAA4-55F3-823DF14E05E3}"/>
              </a:ext>
            </a:extLst>
          </p:cNvPr>
          <p:cNvSpPr>
            <a:spLocks noGrp="1"/>
          </p:cNvSpPr>
          <p:nvPr>
            <p:ph type="title"/>
          </p:nvPr>
        </p:nvSpPr>
        <p:spPr/>
        <p:txBody>
          <a:bodyPr/>
          <a:lstStyle/>
          <a:p>
            <a:r>
              <a:rPr lang="en-US" dirty="0"/>
              <a:t>BEFORE YOUR SESSION</a:t>
            </a:r>
          </a:p>
        </p:txBody>
      </p:sp>
      <p:sp>
        <p:nvSpPr>
          <p:cNvPr id="5" name="Content Placeholder 4">
            <a:extLst>
              <a:ext uri="{FF2B5EF4-FFF2-40B4-BE49-F238E27FC236}">
                <a16:creationId xmlns:a16="http://schemas.microsoft.com/office/drawing/2014/main" id="{C75A1E30-FE52-DC70-54B8-B8B799F80869}"/>
              </a:ext>
            </a:extLst>
          </p:cNvPr>
          <p:cNvSpPr>
            <a:spLocks noGrp="1"/>
          </p:cNvSpPr>
          <p:nvPr>
            <p:ph idx="1"/>
          </p:nvPr>
        </p:nvSpPr>
        <p:spPr>
          <a:xfrm>
            <a:off x="294575" y="2209210"/>
            <a:ext cx="8947748" cy="4046411"/>
          </a:xfrm>
        </p:spPr>
        <p:txBody>
          <a:bodyPr>
            <a:normAutofit fontScale="92500" lnSpcReduction="20000"/>
          </a:bodyPr>
          <a:lstStyle/>
          <a:p>
            <a:pPr marL="0" indent="0">
              <a:buNone/>
            </a:pPr>
            <a:r>
              <a:rPr lang="en-US" sz="2400" dirty="0"/>
              <a:t>• Please enter your session 15 minutes before the start of your session. </a:t>
            </a:r>
          </a:p>
          <a:p>
            <a:r>
              <a:rPr lang="en-US" sz="2400" dirty="0"/>
              <a:t>From the event lobby, scroll down to where it says “in progress.” You will see a small badge that says speaker and a small button that says join. </a:t>
            </a:r>
          </a:p>
          <a:p>
            <a:r>
              <a:rPr lang="en-US" sz="2400" dirty="0"/>
              <a:t>Select “join,” and you will enter the backstage area of your session. </a:t>
            </a:r>
          </a:p>
          <a:p>
            <a:pPr marL="0" indent="0">
              <a:buNone/>
            </a:pPr>
            <a:r>
              <a:rPr lang="en-US" sz="2400" dirty="0"/>
              <a:t>• While in Backstage, you and your co-presenters can practice your presentation and interact without attendees being able to see.</a:t>
            </a:r>
          </a:p>
          <a:p>
            <a:pPr marL="0" indent="0">
              <a:buNone/>
            </a:pPr>
            <a:r>
              <a:rPr lang="en-US" sz="2400" dirty="0"/>
              <a:t>• This allows you to test your mic, video, and sharing screen before the session.</a:t>
            </a:r>
          </a:p>
          <a:p>
            <a:pPr marL="0" indent="0">
              <a:buNone/>
            </a:pPr>
            <a:r>
              <a:rPr lang="en-US" sz="2400" dirty="0"/>
              <a:t> • Attendees will be allowed into the virtual room 1 minute before the session starts. At that point, they will be able to see and hear presenters.</a:t>
            </a:r>
          </a:p>
          <a:p>
            <a:r>
              <a:rPr lang="en-US" sz="2400" dirty="0"/>
              <a:t>When your session is ready to begin, you can leave backstage and begin the session by selecting “start”. </a:t>
            </a:r>
          </a:p>
        </p:txBody>
      </p:sp>
      <p:sp>
        <p:nvSpPr>
          <p:cNvPr id="2" name="Rectangle 1">
            <a:hlinkClick r:id="rId4"/>
            <a:extLst>
              <a:ext uri="{FF2B5EF4-FFF2-40B4-BE49-F238E27FC236}">
                <a16:creationId xmlns:a16="http://schemas.microsoft.com/office/drawing/2014/main" id="{FD1FA156-CC7C-0027-5D79-A3CA5922604B}"/>
              </a:ext>
            </a:extLst>
          </p:cNvPr>
          <p:cNvSpPr/>
          <p:nvPr/>
        </p:nvSpPr>
        <p:spPr>
          <a:xfrm>
            <a:off x="9940409" y="3307325"/>
            <a:ext cx="1553497" cy="1022555"/>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8F05B9B7-86EE-C367-BCF6-BAF7157D2EE1}"/>
              </a:ext>
            </a:extLst>
          </p:cNvPr>
          <p:cNvSpPr/>
          <p:nvPr/>
        </p:nvSpPr>
        <p:spPr>
          <a:xfrm>
            <a:off x="9510247" y="4788310"/>
            <a:ext cx="2413819" cy="47194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Isosceles Triangle 5">
            <a:extLst>
              <a:ext uri="{FF2B5EF4-FFF2-40B4-BE49-F238E27FC236}">
                <a16:creationId xmlns:a16="http://schemas.microsoft.com/office/drawing/2014/main" id="{2CC7BAB5-4EBE-A995-74EC-B76DFACF0B91}"/>
              </a:ext>
            </a:extLst>
          </p:cNvPr>
          <p:cNvSpPr/>
          <p:nvPr/>
        </p:nvSpPr>
        <p:spPr>
          <a:xfrm rot="5400000">
            <a:off x="10511913" y="3469249"/>
            <a:ext cx="557978" cy="717755"/>
          </a:xfrm>
          <a:prstGeom prst="triangle">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hlinkClick r:id="rId4"/>
            <a:extLst>
              <a:ext uri="{FF2B5EF4-FFF2-40B4-BE49-F238E27FC236}">
                <a16:creationId xmlns:a16="http://schemas.microsoft.com/office/drawing/2014/main" id="{021DA2CC-FEC1-48F7-28BE-DD28E2A9F0DD}"/>
              </a:ext>
            </a:extLst>
          </p:cNvPr>
          <p:cNvSpPr txBox="1"/>
          <p:nvPr/>
        </p:nvSpPr>
        <p:spPr>
          <a:xfrm>
            <a:off x="9510248" y="4839618"/>
            <a:ext cx="2413818" cy="369332"/>
          </a:xfrm>
          <a:prstGeom prst="rect">
            <a:avLst/>
          </a:prstGeom>
          <a:noFill/>
        </p:spPr>
        <p:txBody>
          <a:bodyPr wrap="square" rtlCol="0">
            <a:spAutoFit/>
          </a:bodyPr>
          <a:lstStyle/>
          <a:p>
            <a:pPr algn="ctr"/>
            <a:r>
              <a:rPr lang="en-US" b="1" dirty="0">
                <a:solidFill>
                  <a:schemeClr val="bg1"/>
                </a:solidFill>
              </a:rPr>
              <a:t>View Tutorial </a:t>
            </a:r>
          </a:p>
        </p:txBody>
      </p:sp>
    </p:spTree>
    <p:extLst>
      <p:ext uri="{BB962C8B-B14F-4D97-AF65-F5344CB8AC3E}">
        <p14:creationId xmlns:p14="http://schemas.microsoft.com/office/powerpoint/2010/main" val="3029339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E3EFB715-4120-94FF-9AEF-F585C947512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454D0C7-ABF6-593E-CF95-B6873AFBAC46}"/>
              </a:ext>
            </a:extLst>
          </p:cNvPr>
          <p:cNvSpPr>
            <a:spLocks noGrp="1"/>
          </p:cNvSpPr>
          <p:nvPr>
            <p:ph type="title"/>
          </p:nvPr>
        </p:nvSpPr>
        <p:spPr>
          <a:xfrm>
            <a:off x="2457450" y="365125"/>
            <a:ext cx="8896350" cy="1325563"/>
          </a:xfrm>
        </p:spPr>
        <p:txBody>
          <a:bodyPr/>
          <a:lstStyle/>
          <a:p>
            <a:r>
              <a:rPr lang="en-US" dirty="0"/>
              <a:t>SESSION HOSTS</a:t>
            </a:r>
          </a:p>
        </p:txBody>
      </p:sp>
      <p:sp>
        <p:nvSpPr>
          <p:cNvPr id="5" name="Content Placeholder 4">
            <a:extLst>
              <a:ext uri="{FF2B5EF4-FFF2-40B4-BE49-F238E27FC236}">
                <a16:creationId xmlns:a16="http://schemas.microsoft.com/office/drawing/2014/main" id="{E0CD592F-2A49-20AD-1E01-97F2299A63CD}"/>
              </a:ext>
            </a:extLst>
          </p:cNvPr>
          <p:cNvSpPr>
            <a:spLocks noGrp="1"/>
          </p:cNvSpPr>
          <p:nvPr>
            <p:ph idx="1"/>
          </p:nvPr>
        </p:nvSpPr>
        <p:spPr>
          <a:xfrm>
            <a:off x="2257424" y="1825625"/>
            <a:ext cx="9096375" cy="4351338"/>
          </a:xfrm>
        </p:spPr>
        <p:txBody>
          <a:bodyPr>
            <a:normAutofit/>
          </a:bodyPr>
          <a:lstStyle/>
          <a:p>
            <a:pPr marL="0" indent="0">
              <a:buNone/>
            </a:pPr>
            <a:r>
              <a:rPr lang="en-US" sz="2400" dirty="0"/>
              <a:t>• Both will start your session 15 minutes before your session start time to create the green room. </a:t>
            </a:r>
          </a:p>
          <a:p>
            <a:pPr marL="0" indent="0">
              <a:buNone/>
            </a:pPr>
            <a:r>
              <a:rPr lang="en-US" sz="2400" dirty="0"/>
              <a:t>• You can join your sessions “backstage” and communicate with IOA and your session host to make sure that your audio, mic, etc. are working correctly. </a:t>
            </a:r>
          </a:p>
          <a:p>
            <a:r>
              <a:rPr lang="en-US" sz="2400" dirty="0"/>
              <a:t>Chat with the IOA office will be enabled in case of technical difficulties. </a:t>
            </a:r>
          </a:p>
          <a:p>
            <a:pPr marL="0" indent="0">
              <a:buNone/>
            </a:pPr>
            <a:r>
              <a:rPr lang="en-US" sz="2400" dirty="0"/>
              <a:t>• Your session host will do a brief introduction at the start of the session to start. Once introduced, speakers can begin.</a:t>
            </a:r>
          </a:p>
        </p:txBody>
      </p:sp>
    </p:spTree>
    <p:extLst>
      <p:ext uri="{BB962C8B-B14F-4D97-AF65-F5344CB8AC3E}">
        <p14:creationId xmlns:p14="http://schemas.microsoft.com/office/powerpoint/2010/main" val="24225002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E16E7AD8-CC20-CC2D-EC14-5F6134C9C7F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B3FFCFC-B4D6-B266-B249-2219223354A5}"/>
              </a:ext>
            </a:extLst>
          </p:cNvPr>
          <p:cNvSpPr>
            <a:spLocks noGrp="1"/>
          </p:cNvSpPr>
          <p:nvPr>
            <p:ph type="title"/>
          </p:nvPr>
        </p:nvSpPr>
        <p:spPr>
          <a:xfrm>
            <a:off x="650324" y="365125"/>
            <a:ext cx="10703476" cy="1325563"/>
          </a:xfrm>
        </p:spPr>
        <p:txBody>
          <a:bodyPr/>
          <a:lstStyle/>
          <a:p>
            <a:r>
              <a:rPr lang="en-US" dirty="0"/>
              <a:t>DURING YOUR SESSION</a:t>
            </a:r>
          </a:p>
        </p:txBody>
      </p:sp>
      <p:sp>
        <p:nvSpPr>
          <p:cNvPr id="5" name="Content Placeholder 4">
            <a:extLst>
              <a:ext uri="{FF2B5EF4-FFF2-40B4-BE49-F238E27FC236}">
                <a16:creationId xmlns:a16="http://schemas.microsoft.com/office/drawing/2014/main" id="{7943112F-019B-2FF0-5468-734EF5A066AF}"/>
              </a:ext>
            </a:extLst>
          </p:cNvPr>
          <p:cNvSpPr>
            <a:spLocks noGrp="1"/>
          </p:cNvSpPr>
          <p:nvPr>
            <p:ph idx="1"/>
          </p:nvPr>
        </p:nvSpPr>
        <p:spPr>
          <a:xfrm>
            <a:off x="650324" y="1605903"/>
            <a:ext cx="10515600" cy="4351338"/>
          </a:xfrm>
        </p:spPr>
        <p:txBody>
          <a:bodyPr>
            <a:normAutofit/>
          </a:bodyPr>
          <a:lstStyle/>
          <a:p>
            <a:r>
              <a:rPr lang="en-US" sz="2400" dirty="0"/>
              <a:t>Your Session host will give a brief introduction to your session. </a:t>
            </a:r>
          </a:p>
          <a:p>
            <a:r>
              <a:rPr lang="en-US" sz="2400" dirty="0"/>
              <a:t>If you are using visual aids during your session, you can share your screen (see instructions on the next page).</a:t>
            </a:r>
          </a:p>
          <a:p>
            <a:r>
              <a:rPr lang="en-US" sz="2400" dirty="0"/>
              <a:t>If you are having issues sharing your visual aids and send the IOA office a copy in advance. Either you or your session host can chat with the IOA office and ask for assistance sharing your slides. </a:t>
            </a:r>
          </a:p>
          <a:p>
            <a:r>
              <a:rPr lang="en-US" sz="2400" dirty="0"/>
              <a:t>Any handouts provided for your session can be found in the event lobby. </a:t>
            </a:r>
          </a:p>
          <a:p>
            <a:pPr marL="0" indent="0">
              <a:buNone/>
            </a:pPr>
            <a:endParaRPr lang="en-US" sz="2400" dirty="0"/>
          </a:p>
          <a:p>
            <a:pPr marL="0" indent="0">
              <a:buNone/>
            </a:pPr>
            <a:endParaRPr lang="en-US" sz="2200" dirty="0"/>
          </a:p>
          <a:p>
            <a:pPr marL="0" indent="0">
              <a:buNone/>
            </a:pPr>
            <a:endParaRPr lang="en-US" sz="2200" dirty="0"/>
          </a:p>
          <a:p>
            <a:pPr marL="0" indent="0">
              <a:buNone/>
            </a:pPr>
            <a:endParaRPr lang="en-US" sz="2200" dirty="0"/>
          </a:p>
        </p:txBody>
      </p:sp>
    </p:spTree>
    <p:extLst>
      <p:ext uri="{BB962C8B-B14F-4D97-AF65-F5344CB8AC3E}">
        <p14:creationId xmlns:p14="http://schemas.microsoft.com/office/powerpoint/2010/main" val="32024485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EB35270C-64CF-CD22-13EC-1B78B77D7BB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B116C31-44D4-C69B-693B-8889ABB34FA9}"/>
              </a:ext>
            </a:extLst>
          </p:cNvPr>
          <p:cNvSpPr>
            <a:spLocks noGrp="1"/>
          </p:cNvSpPr>
          <p:nvPr>
            <p:ph type="title"/>
          </p:nvPr>
        </p:nvSpPr>
        <p:spPr>
          <a:xfrm>
            <a:off x="838200" y="280606"/>
            <a:ext cx="10515600" cy="1325563"/>
          </a:xfrm>
        </p:spPr>
        <p:txBody>
          <a:bodyPr/>
          <a:lstStyle/>
          <a:p>
            <a:r>
              <a:rPr lang="en-US" dirty="0">
                <a:solidFill>
                  <a:schemeClr val="bg1"/>
                </a:solidFill>
              </a:rPr>
              <a:t>Sharing your Screen </a:t>
            </a:r>
          </a:p>
        </p:txBody>
      </p:sp>
      <p:pic>
        <p:nvPicPr>
          <p:cNvPr id="5" name="Content Placeholder 4" descr="A cartoon of a cat&#10;&#10;AI-generated content may be incorrect.">
            <a:extLst>
              <a:ext uri="{FF2B5EF4-FFF2-40B4-BE49-F238E27FC236}">
                <a16:creationId xmlns:a16="http://schemas.microsoft.com/office/drawing/2014/main" id="{B60D0640-4D67-F8BE-92C2-92B77BD534A8}"/>
              </a:ext>
            </a:extLst>
          </p:cNvPr>
          <p:cNvPicPr>
            <a:picLocks noGrp="1" noChangeAspect="1"/>
          </p:cNvPicPr>
          <p:nvPr>
            <p:ph idx="1"/>
          </p:nvPr>
        </p:nvPicPr>
        <p:blipFill>
          <a:blip r:embed="rId4"/>
          <a:stretch>
            <a:fillRect/>
          </a:stretch>
        </p:blipFill>
        <p:spPr>
          <a:xfrm>
            <a:off x="377587" y="1471662"/>
            <a:ext cx="8854903" cy="5261299"/>
          </a:xfrm>
          <a:prstGeom prst="rect">
            <a:avLst/>
          </a:prstGeom>
        </p:spPr>
      </p:pic>
      <p:sp>
        <p:nvSpPr>
          <p:cNvPr id="9" name="Arrow: Left 8">
            <a:extLst>
              <a:ext uri="{FF2B5EF4-FFF2-40B4-BE49-F238E27FC236}">
                <a16:creationId xmlns:a16="http://schemas.microsoft.com/office/drawing/2014/main" id="{8038EB18-049A-010B-CD40-77E4C02299A9}"/>
              </a:ext>
            </a:extLst>
          </p:cNvPr>
          <p:cNvSpPr/>
          <p:nvPr/>
        </p:nvSpPr>
        <p:spPr>
          <a:xfrm rot="17963672">
            <a:off x="3451124" y="5545394"/>
            <a:ext cx="1002891" cy="688258"/>
          </a:xfrm>
          <a:prstGeom prst="lef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Arrow: Left 9">
            <a:extLst>
              <a:ext uri="{FF2B5EF4-FFF2-40B4-BE49-F238E27FC236}">
                <a16:creationId xmlns:a16="http://schemas.microsoft.com/office/drawing/2014/main" id="{75029D5A-2C4A-724D-2984-535ECF823EFF}"/>
              </a:ext>
            </a:extLst>
          </p:cNvPr>
          <p:cNvSpPr/>
          <p:nvPr/>
        </p:nvSpPr>
        <p:spPr>
          <a:xfrm rot="16423026">
            <a:off x="252056" y="5334000"/>
            <a:ext cx="1002891" cy="688258"/>
          </a:xfrm>
          <a:prstGeom prst="lef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row: Left 10">
            <a:extLst>
              <a:ext uri="{FF2B5EF4-FFF2-40B4-BE49-F238E27FC236}">
                <a16:creationId xmlns:a16="http://schemas.microsoft.com/office/drawing/2014/main" id="{18396336-105B-AB14-71DC-F9C510755E1C}"/>
              </a:ext>
            </a:extLst>
          </p:cNvPr>
          <p:cNvSpPr/>
          <p:nvPr/>
        </p:nvSpPr>
        <p:spPr>
          <a:xfrm rot="17890576">
            <a:off x="1005290" y="5445865"/>
            <a:ext cx="1002891" cy="688258"/>
          </a:xfrm>
          <a:prstGeom prst="lef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18B03F45-05FF-69E0-69B9-2987E357AE27}"/>
              </a:ext>
            </a:extLst>
          </p:cNvPr>
          <p:cNvSpPr txBox="1"/>
          <p:nvPr/>
        </p:nvSpPr>
        <p:spPr>
          <a:xfrm>
            <a:off x="9507794" y="2094271"/>
            <a:ext cx="2212258" cy="2862322"/>
          </a:xfrm>
          <a:prstGeom prst="rect">
            <a:avLst/>
          </a:prstGeom>
          <a:noFill/>
        </p:spPr>
        <p:txBody>
          <a:bodyPr wrap="square" rtlCol="0">
            <a:spAutoFit/>
          </a:bodyPr>
          <a:lstStyle/>
          <a:p>
            <a:r>
              <a:rPr lang="en-US" sz="2000" dirty="0">
                <a:solidFill>
                  <a:schemeClr val="bg1"/>
                </a:solidFill>
              </a:rPr>
              <a:t>Double-check that your camera and mic are on! If there is a red slash through the icon (as seen in the photo), then your video and camera are off. </a:t>
            </a:r>
          </a:p>
        </p:txBody>
      </p:sp>
    </p:spTree>
    <p:extLst>
      <p:ext uri="{BB962C8B-B14F-4D97-AF65-F5344CB8AC3E}">
        <p14:creationId xmlns:p14="http://schemas.microsoft.com/office/powerpoint/2010/main" val="8738305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03DB4679-1B63-08C2-2C34-51CED4597A9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457F1E1-9338-7833-825A-59EA21C341F2}"/>
              </a:ext>
            </a:extLst>
          </p:cNvPr>
          <p:cNvSpPr>
            <a:spLocks noGrp="1"/>
          </p:cNvSpPr>
          <p:nvPr>
            <p:ph type="title"/>
          </p:nvPr>
        </p:nvSpPr>
        <p:spPr>
          <a:xfrm>
            <a:off x="838200" y="280606"/>
            <a:ext cx="10515600" cy="1325563"/>
          </a:xfrm>
        </p:spPr>
        <p:txBody>
          <a:bodyPr/>
          <a:lstStyle/>
          <a:p>
            <a:r>
              <a:rPr lang="en-US" dirty="0">
                <a:solidFill>
                  <a:schemeClr val="bg1"/>
                </a:solidFill>
              </a:rPr>
              <a:t>Sharing your Screen </a:t>
            </a:r>
          </a:p>
        </p:txBody>
      </p:sp>
      <p:pic>
        <p:nvPicPr>
          <p:cNvPr id="6" name="Content Placeholder 5" descr="A screenshot of a computer&#10;&#10;AI-generated content may be incorrect.">
            <a:extLst>
              <a:ext uri="{FF2B5EF4-FFF2-40B4-BE49-F238E27FC236}">
                <a16:creationId xmlns:a16="http://schemas.microsoft.com/office/drawing/2014/main" id="{DA359AF9-0D60-7AA7-FA07-3AEC860D666B}"/>
              </a:ext>
            </a:extLst>
          </p:cNvPr>
          <p:cNvPicPr>
            <a:picLocks noGrp="1" noChangeAspect="1"/>
          </p:cNvPicPr>
          <p:nvPr>
            <p:ph idx="1"/>
          </p:nvPr>
        </p:nvPicPr>
        <p:blipFill>
          <a:blip r:embed="rId4"/>
          <a:stretch>
            <a:fillRect/>
          </a:stretch>
        </p:blipFill>
        <p:spPr>
          <a:xfrm>
            <a:off x="309478" y="1399098"/>
            <a:ext cx="7861127" cy="5380651"/>
          </a:xfrm>
          <a:prstGeom prst="rect">
            <a:avLst/>
          </a:prstGeom>
        </p:spPr>
      </p:pic>
      <p:sp>
        <p:nvSpPr>
          <p:cNvPr id="7" name="Arrow: Left 6">
            <a:extLst>
              <a:ext uri="{FF2B5EF4-FFF2-40B4-BE49-F238E27FC236}">
                <a16:creationId xmlns:a16="http://schemas.microsoft.com/office/drawing/2014/main" id="{2E7D40C6-7B6B-65F8-F408-CA7358E2D746}"/>
              </a:ext>
            </a:extLst>
          </p:cNvPr>
          <p:cNvSpPr/>
          <p:nvPr/>
        </p:nvSpPr>
        <p:spPr>
          <a:xfrm>
            <a:off x="4584804" y="5990298"/>
            <a:ext cx="1002891" cy="688258"/>
          </a:xfrm>
          <a:prstGeom prst="lef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rrow: Left 7">
            <a:extLst>
              <a:ext uri="{FF2B5EF4-FFF2-40B4-BE49-F238E27FC236}">
                <a16:creationId xmlns:a16="http://schemas.microsoft.com/office/drawing/2014/main" id="{96CAE91A-618C-E69F-3F30-876A8BB291DE}"/>
              </a:ext>
            </a:extLst>
          </p:cNvPr>
          <p:cNvSpPr/>
          <p:nvPr/>
        </p:nvSpPr>
        <p:spPr>
          <a:xfrm rot="597466">
            <a:off x="7008457" y="4170949"/>
            <a:ext cx="1002891" cy="688258"/>
          </a:xfrm>
          <a:prstGeom prst="lef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rrow: Left 11">
            <a:extLst>
              <a:ext uri="{FF2B5EF4-FFF2-40B4-BE49-F238E27FC236}">
                <a16:creationId xmlns:a16="http://schemas.microsoft.com/office/drawing/2014/main" id="{5355DA3E-C2B9-26F5-C9B4-12B93E1B7BBE}"/>
              </a:ext>
            </a:extLst>
          </p:cNvPr>
          <p:cNvSpPr/>
          <p:nvPr/>
        </p:nvSpPr>
        <p:spPr>
          <a:xfrm rot="597466">
            <a:off x="7686883" y="3186047"/>
            <a:ext cx="1002891" cy="688258"/>
          </a:xfrm>
          <a:prstGeom prst="lef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2609FA81-0F60-DF43-9EF1-476D72682BB0}"/>
              </a:ext>
            </a:extLst>
          </p:cNvPr>
          <p:cNvSpPr txBox="1"/>
          <p:nvPr/>
        </p:nvSpPr>
        <p:spPr>
          <a:xfrm>
            <a:off x="8855038" y="2478504"/>
            <a:ext cx="3027484" cy="1477328"/>
          </a:xfrm>
          <a:prstGeom prst="rect">
            <a:avLst/>
          </a:prstGeom>
          <a:noFill/>
        </p:spPr>
        <p:txBody>
          <a:bodyPr wrap="square" rtlCol="0">
            <a:spAutoFit/>
          </a:bodyPr>
          <a:lstStyle/>
          <a:p>
            <a:r>
              <a:rPr lang="en-US" dirty="0">
                <a:solidFill>
                  <a:schemeClr val="bg1"/>
                </a:solidFill>
              </a:rPr>
              <a:t>If you are sharing a presentation or video that has sound, make sure to select “Share sound” when sharing your screen. </a:t>
            </a:r>
          </a:p>
        </p:txBody>
      </p:sp>
    </p:spTree>
    <p:extLst>
      <p:ext uri="{BB962C8B-B14F-4D97-AF65-F5344CB8AC3E}">
        <p14:creationId xmlns:p14="http://schemas.microsoft.com/office/powerpoint/2010/main" val="31377495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8726955-7FDD-8076-275A-D07A0A2DAC19}"/>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9EEDD125-C0D4-1E7F-853A-122096F8663A}"/>
              </a:ext>
            </a:extLst>
          </p:cNvPr>
          <p:cNvSpPr>
            <a:spLocks noGrp="1"/>
          </p:cNvSpPr>
          <p:nvPr>
            <p:ph type="title"/>
          </p:nvPr>
        </p:nvSpPr>
        <p:spPr>
          <a:xfrm>
            <a:off x="690752" y="365125"/>
            <a:ext cx="10663048" cy="1325563"/>
          </a:xfrm>
        </p:spPr>
        <p:txBody>
          <a:bodyPr/>
          <a:lstStyle/>
          <a:p>
            <a:r>
              <a:rPr lang="en-US" dirty="0"/>
              <a:t>POLLING QUESTIONS</a:t>
            </a:r>
          </a:p>
        </p:txBody>
      </p:sp>
      <p:sp>
        <p:nvSpPr>
          <p:cNvPr id="11" name="Content Placeholder 10">
            <a:extLst>
              <a:ext uri="{FF2B5EF4-FFF2-40B4-BE49-F238E27FC236}">
                <a16:creationId xmlns:a16="http://schemas.microsoft.com/office/drawing/2014/main" id="{55A67B00-371A-4AC5-A63D-DD9E451E3F69}"/>
              </a:ext>
            </a:extLst>
          </p:cNvPr>
          <p:cNvSpPr>
            <a:spLocks noGrp="1"/>
          </p:cNvSpPr>
          <p:nvPr>
            <p:ph sz="half" idx="2"/>
          </p:nvPr>
        </p:nvSpPr>
        <p:spPr>
          <a:xfrm>
            <a:off x="542925" y="1597024"/>
            <a:ext cx="5962650" cy="4575175"/>
          </a:xfrm>
        </p:spPr>
        <p:txBody>
          <a:bodyPr>
            <a:normAutofit fontScale="85000" lnSpcReduction="20000"/>
          </a:bodyPr>
          <a:lstStyle/>
          <a:p>
            <a:pPr marL="0" indent="0">
              <a:buNone/>
            </a:pPr>
            <a:r>
              <a:rPr lang="en-US" sz="2600" dirty="0"/>
              <a:t>Any polling questions that you would like to have included in your session must be emailed to the </a:t>
            </a:r>
            <a:r>
              <a:rPr lang="en-US" sz="2600" dirty="0">
                <a:hlinkClick r:id="rId3"/>
              </a:rPr>
              <a:t>IOA office </a:t>
            </a:r>
            <a:r>
              <a:rPr lang="en-US" sz="2600" dirty="0"/>
              <a:t>no later than </a:t>
            </a:r>
            <a:r>
              <a:rPr lang="en-US" sz="2600" b="1" dirty="0"/>
              <a:t>13 March 2026</a:t>
            </a:r>
            <a:r>
              <a:rPr lang="en-US" sz="2600" dirty="0"/>
              <a:t>. </a:t>
            </a:r>
          </a:p>
          <a:p>
            <a:pPr marL="0" indent="0">
              <a:buNone/>
            </a:pPr>
            <a:endParaRPr lang="en-US" sz="2600" dirty="0"/>
          </a:p>
          <a:p>
            <a:pPr marL="0" indent="0">
              <a:buNone/>
            </a:pPr>
            <a:r>
              <a:rPr lang="en-US" sz="2600" dirty="0"/>
              <a:t>Question types: </a:t>
            </a:r>
          </a:p>
          <a:p>
            <a:r>
              <a:rPr lang="en-US" sz="2600" dirty="0"/>
              <a:t>Single Choice</a:t>
            </a:r>
          </a:p>
          <a:p>
            <a:r>
              <a:rPr lang="en-US" sz="2600" dirty="0"/>
              <a:t>Multiple Choice</a:t>
            </a:r>
          </a:p>
          <a:p>
            <a:r>
              <a:rPr lang="en-US" sz="2600" dirty="0"/>
              <a:t>Short Answer</a:t>
            </a:r>
          </a:p>
          <a:p>
            <a:r>
              <a:rPr lang="en-US" sz="2600" dirty="0"/>
              <a:t>Long Answer </a:t>
            </a:r>
          </a:p>
          <a:p>
            <a:r>
              <a:rPr lang="en-US" sz="2600" dirty="0"/>
              <a:t>Rating Scale</a:t>
            </a:r>
          </a:p>
          <a:p>
            <a:endParaRPr lang="en-US" sz="2600" dirty="0"/>
          </a:p>
          <a:p>
            <a:pPr marL="0" indent="0">
              <a:buNone/>
            </a:pPr>
            <a:r>
              <a:rPr lang="en-US" sz="2600" dirty="0"/>
              <a:t>Polling questions must be set up in advance of the event. Questions sent after 13 March will not be guaranteed to be on the platform</a:t>
            </a:r>
            <a:r>
              <a:rPr lang="en-US" dirty="0"/>
              <a:t>. </a:t>
            </a:r>
          </a:p>
        </p:txBody>
      </p:sp>
      <p:sp>
        <p:nvSpPr>
          <p:cNvPr id="6" name="Rectangle 5">
            <a:extLst>
              <a:ext uri="{FF2B5EF4-FFF2-40B4-BE49-F238E27FC236}">
                <a16:creationId xmlns:a16="http://schemas.microsoft.com/office/drawing/2014/main" id="{36A3B90A-5BC4-0207-3302-80B90347073C}"/>
              </a:ext>
            </a:extLst>
          </p:cNvPr>
          <p:cNvSpPr/>
          <p:nvPr/>
        </p:nvSpPr>
        <p:spPr>
          <a:xfrm>
            <a:off x="6800849" y="552450"/>
            <a:ext cx="4343400" cy="48006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screenshot of a questionnaire&#10;&#10;AI-generated content may be incorrect.">
            <a:extLst>
              <a:ext uri="{FF2B5EF4-FFF2-40B4-BE49-F238E27FC236}">
                <a16:creationId xmlns:a16="http://schemas.microsoft.com/office/drawing/2014/main" id="{40E7E8A9-081A-9192-2452-CDA9EFB81D34}"/>
              </a:ext>
            </a:extLst>
          </p:cNvPr>
          <p:cNvPicPr>
            <a:picLocks noChangeAspect="1"/>
          </p:cNvPicPr>
          <p:nvPr/>
        </p:nvPicPr>
        <p:blipFill>
          <a:blip r:embed="rId4"/>
          <a:stretch>
            <a:fillRect/>
          </a:stretch>
        </p:blipFill>
        <p:spPr>
          <a:xfrm>
            <a:off x="6874640" y="644649"/>
            <a:ext cx="4195817" cy="4616201"/>
          </a:xfrm>
          <a:prstGeom prst="rect">
            <a:avLst/>
          </a:prstGeom>
        </p:spPr>
      </p:pic>
    </p:spTree>
    <p:extLst>
      <p:ext uri="{BB962C8B-B14F-4D97-AF65-F5344CB8AC3E}">
        <p14:creationId xmlns:p14="http://schemas.microsoft.com/office/powerpoint/2010/main" val="42467061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F0ABE3E0-C2DF-1784-FB14-97B139CF234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2934823-B798-29B9-9F34-C2A08668AEEF}"/>
              </a:ext>
            </a:extLst>
          </p:cNvPr>
          <p:cNvSpPr>
            <a:spLocks noGrp="1"/>
          </p:cNvSpPr>
          <p:nvPr>
            <p:ph type="title"/>
          </p:nvPr>
        </p:nvSpPr>
        <p:spPr>
          <a:xfrm>
            <a:off x="838200" y="280606"/>
            <a:ext cx="10515600" cy="1325563"/>
          </a:xfrm>
        </p:spPr>
        <p:txBody>
          <a:bodyPr/>
          <a:lstStyle/>
          <a:p>
            <a:r>
              <a:rPr lang="en-US" dirty="0">
                <a:solidFill>
                  <a:schemeClr val="bg1"/>
                </a:solidFill>
              </a:rPr>
              <a:t>CHAT AND Q&amp;A</a:t>
            </a:r>
          </a:p>
        </p:txBody>
      </p:sp>
      <p:sp>
        <p:nvSpPr>
          <p:cNvPr id="6" name="Content Placeholder 5">
            <a:extLst>
              <a:ext uri="{FF2B5EF4-FFF2-40B4-BE49-F238E27FC236}">
                <a16:creationId xmlns:a16="http://schemas.microsoft.com/office/drawing/2014/main" id="{BFEFB41B-7B38-7F24-7C88-A6062F276E95}"/>
              </a:ext>
            </a:extLst>
          </p:cNvPr>
          <p:cNvSpPr>
            <a:spLocks noGrp="1"/>
          </p:cNvSpPr>
          <p:nvPr>
            <p:ph idx="1"/>
          </p:nvPr>
        </p:nvSpPr>
        <p:spPr>
          <a:xfrm>
            <a:off x="765048" y="1514729"/>
            <a:ext cx="10515600" cy="4351338"/>
          </a:xfrm>
        </p:spPr>
        <p:txBody>
          <a:bodyPr>
            <a:normAutofit/>
          </a:bodyPr>
          <a:lstStyle/>
          <a:p>
            <a:pPr marL="0" indent="0">
              <a:buNone/>
            </a:pPr>
            <a:r>
              <a:rPr lang="en-US" sz="2400" dirty="0">
                <a:solidFill>
                  <a:schemeClr val="bg1"/>
                </a:solidFill>
              </a:rPr>
              <a:t>•Attendee chat will be disabled in the Zoom Event platform (don’t worry, you will have plenty of time to catch up with attendees and network in Gathertown!). </a:t>
            </a:r>
          </a:p>
          <a:p>
            <a:r>
              <a:rPr lang="en-US" sz="2400" dirty="0">
                <a:solidFill>
                  <a:schemeClr val="bg1"/>
                </a:solidFill>
              </a:rPr>
              <a:t>The IOA Office, Host, Speakers, and those with special permissions will be able to chat in Zoom events to help troubleshoot any issues that arise. If you need assistance, simply send a chat to “IOA Office.” </a:t>
            </a:r>
          </a:p>
          <a:p>
            <a:pPr marL="0" indent="0">
              <a:buNone/>
            </a:pPr>
            <a:endParaRPr lang="en-US" sz="2400" dirty="0"/>
          </a:p>
          <a:p>
            <a:pPr marL="0" indent="0">
              <a:buNone/>
            </a:pPr>
            <a:endParaRPr lang="en-US" sz="2400" dirty="0"/>
          </a:p>
        </p:txBody>
      </p:sp>
    </p:spTree>
    <p:extLst>
      <p:ext uri="{BB962C8B-B14F-4D97-AF65-F5344CB8AC3E}">
        <p14:creationId xmlns:p14="http://schemas.microsoft.com/office/powerpoint/2010/main" val="3400473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1F4A8-5819-D53B-6FE8-DD6607E7AE2D}"/>
              </a:ext>
            </a:extLst>
          </p:cNvPr>
          <p:cNvSpPr>
            <a:spLocks noGrp="1"/>
          </p:cNvSpPr>
          <p:nvPr>
            <p:ph type="ctrTitle"/>
          </p:nvPr>
        </p:nvSpPr>
        <p:spPr/>
        <p:txBody>
          <a:bodyPr/>
          <a:lstStyle/>
          <a:p>
            <a:pPr algn="l"/>
            <a:r>
              <a:rPr lang="en-US" dirty="0"/>
              <a:t>Welcome to #IOA2026</a:t>
            </a:r>
          </a:p>
        </p:txBody>
      </p:sp>
      <p:sp>
        <p:nvSpPr>
          <p:cNvPr id="3" name="Subtitle 2">
            <a:extLst>
              <a:ext uri="{FF2B5EF4-FFF2-40B4-BE49-F238E27FC236}">
                <a16:creationId xmlns:a16="http://schemas.microsoft.com/office/drawing/2014/main" id="{F8CB2C9C-DAEC-BE3F-7792-853B43A96151}"/>
              </a:ext>
            </a:extLst>
          </p:cNvPr>
          <p:cNvSpPr>
            <a:spLocks noGrp="1"/>
          </p:cNvSpPr>
          <p:nvPr>
            <p:ph type="subTitle" idx="1"/>
          </p:nvPr>
        </p:nvSpPr>
        <p:spPr/>
        <p:txBody>
          <a:bodyPr/>
          <a:lstStyle/>
          <a:p>
            <a:pPr algn="l"/>
            <a:r>
              <a:rPr lang="en-US" dirty="0"/>
              <a:t>We look forward to working with you this year!</a:t>
            </a:r>
          </a:p>
        </p:txBody>
      </p:sp>
    </p:spTree>
    <p:extLst>
      <p:ext uri="{BB962C8B-B14F-4D97-AF65-F5344CB8AC3E}">
        <p14:creationId xmlns:p14="http://schemas.microsoft.com/office/powerpoint/2010/main" val="31446169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4FC85E2-EF2C-B90D-9C51-F38B1B4950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BBD6C5-61ED-0075-1E85-C579628CC3D7}"/>
              </a:ext>
            </a:extLst>
          </p:cNvPr>
          <p:cNvSpPr>
            <a:spLocks noGrp="1"/>
          </p:cNvSpPr>
          <p:nvPr>
            <p:ph type="title"/>
          </p:nvPr>
        </p:nvSpPr>
        <p:spPr/>
        <p:txBody>
          <a:bodyPr/>
          <a:lstStyle/>
          <a:p>
            <a:pPr algn="ctr"/>
            <a:r>
              <a:rPr lang="en-US" dirty="0"/>
              <a:t>CONTACT IOA</a:t>
            </a:r>
          </a:p>
        </p:txBody>
      </p:sp>
      <p:sp>
        <p:nvSpPr>
          <p:cNvPr id="3" name="Subtitle 2">
            <a:extLst>
              <a:ext uri="{FF2B5EF4-FFF2-40B4-BE49-F238E27FC236}">
                <a16:creationId xmlns:a16="http://schemas.microsoft.com/office/drawing/2014/main" id="{B6C3E0A2-1C52-1CCB-E373-FF7E9D3BCD4D}"/>
              </a:ext>
            </a:extLst>
          </p:cNvPr>
          <p:cNvSpPr>
            <a:spLocks noGrp="1"/>
          </p:cNvSpPr>
          <p:nvPr>
            <p:ph idx="1"/>
          </p:nvPr>
        </p:nvSpPr>
        <p:spPr/>
        <p:txBody>
          <a:bodyPr/>
          <a:lstStyle/>
          <a:p>
            <a:pPr marL="0" indent="0" algn="ctr">
              <a:buNone/>
            </a:pPr>
            <a:endParaRPr lang="en-US" dirty="0"/>
          </a:p>
          <a:p>
            <a:pPr marL="0" indent="0" algn="ctr">
              <a:buNone/>
            </a:pPr>
            <a:r>
              <a:rPr lang="en-US" dirty="0"/>
              <a:t>(206) 209-5275 | </a:t>
            </a:r>
            <a:r>
              <a:rPr lang="en-US" dirty="0">
                <a:hlinkClick r:id="rId3"/>
              </a:rPr>
              <a:t>info@ombudsassociation.org </a:t>
            </a:r>
            <a:endParaRPr lang="en-US" dirty="0"/>
          </a:p>
          <a:p>
            <a:pPr marL="0" indent="0">
              <a:buNone/>
            </a:pPr>
            <a:r>
              <a:rPr lang="en-US" dirty="0"/>
              <a:t>Business Hours: Monday – Friday, 8:30 AM – 5:00 PM (Pacific Time)</a:t>
            </a:r>
          </a:p>
        </p:txBody>
      </p:sp>
    </p:spTree>
    <p:extLst>
      <p:ext uri="{BB962C8B-B14F-4D97-AF65-F5344CB8AC3E}">
        <p14:creationId xmlns:p14="http://schemas.microsoft.com/office/powerpoint/2010/main" val="1213634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EA69D9-93E6-9B91-3F95-46A0105F0DE5}"/>
              </a:ext>
            </a:extLst>
          </p:cNvPr>
          <p:cNvSpPr>
            <a:spLocks noGrp="1"/>
          </p:cNvSpPr>
          <p:nvPr>
            <p:ph type="title"/>
          </p:nvPr>
        </p:nvSpPr>
        <p:spPr/>
        <p:txBody>
          <a:bodyPr/>
          <a:lstStyle/>
          <a:p>
            <a:r>
              <a:rPr lang="en-US" dirty="0">
                <a:solidFill>
                  <a:schemeClr val="bg1"/>
                </a:solidFill>
              </a:rPr>
              <a:t>HOW TO PREPARE</a:t>
            </a:r>
          </a:p>
        </p:txBody>
      </p:sp>
      <p:sp>
        <p:nvSpPr>
          <p:cNvPr id="5" name="Text Placeholder 4">
            <a:extLst>
              <a:ext uri="{FF2B5EF4-FFF2-40B4-BE49-F238E27FC236}">
                <a16:creationId xmlns:a16="http://schemas.microsoft.com/office/drawing/2014/main" id="{30F2CE54-1370-C69C-E15D-D4372CFC4C15}"/>
              </a:ext>
            </a:extLst>
          </p:cNvPr>
          <p:cNvSpPr>
            <a:spLocks noGrp="1"/>
          </p:cNvSpPr>
          <p:nvPr>
            <p:ph type="body" idx="1"/>
          </p:nvPr>
        </p:nvSpPr>
        <p:spPr/>
        <p:txBody>
          <a:bodyPr/>
          <a:lstStyle/>
          <a:p>
            <a:r>
              <a:rPr lang="en-US" dirty="0">
                <a:solidFill>
                  <a:schemeClr val="bg1"/>
                </a:solidFill>
              </a:rPr>
              <a:t>Review All Provided Materials</a:t>
            </a:r>
          </a:p>
        </p:txBody>
      </p:sp>
      <p:sp>
        <p:nvSpPr>
          <p:cNvPr id="6" name="Content Placeholder 5">
            <a:extLst>
              <a:ext uri="{FF2B5EF4-FFF2-40B4-BE49-F238E27FC236}">
                <a16:creationId xmlns:a16="http://schemas.microsoft.com/office/drawing/2014/main" id="{DEEE215B-4D21-2E5E-6FB0-F83C943EF2BD}"/>
              </a:ext>
            </a:extLst>
          </p:cNvPr>
          <p:cNvSpPr>
            <a:spLocks noGrp="1"/>
          </p:cNvSpPr>
          <p:nvPr>
            <p:ph sz="half" idx="2"/>
          </p:nvPr>
        </p:nvSpPr>
        <p:spPr/>
        <p:txBody>
          <a:bodyPr>
            <a:normAutofit/>
          </a:bodyPr>
          <a:lstStyle/>
          <a:p>
            <a:r>
              <a:rPr lang="en-US" sz="2400" dirty="0">
                <a:solidFill>
                  <a:schemeClr val="bg1"/>
                </a:solidFill>
              </a:rPr>
              <a:t>We are delighted that you will be presenting at the 21st Annual IOA Conference. We have provided you with the resources in this kit to assist you in preparing your presentation. </a:t>
            </a:r>
          </a:p>
          <a:p>
            <a:r>
              <a:rPr lang="en-US" sz="2400" dirty="0">
                <a:solidFill>
                  <a:schemeClr val="bg1"/>
                </a:solidFill>
              </a:rPr>
              <a:t>Be sure you are set up for success. Review the provided speaker resources information on the IOA Conference website</a:t>
            </a:r>
          </a:p>
        </p:txBody>
      </p:sp>
      <p:pic>
        <p:nvPicPr>
          <p:cNvPr id="10" name="Content Placeholder 9" descr="A logo of a globe with people around it&#10;&#10;AI-generated content may be incorrect.">
            <a:extLst>
              <a:ext uri="{FF2B5EF4-FFF2-40B4-BE49-F238E27FC236}">
                <a16:creationId xmlns:a16="http://schemas.microsoft.com/office/drawing/2014/main" id="{1A4132C5-2A7D-C520-ABBB-9D81F06955E5}"/>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7296150" y="994039"/>
            <a:ext cx="2760663" cy="2760663"/>
          </a:xfrm>
        </p:spPr>
      </p:pic>
      <p:sp>
        <p:nvSpPr>
          <p:cNvPr id="11" name="Rectangle 10">
            <a:extLst>
              <a:ext uri="{FF2B5EF4-FFF2-40B4-BE49-F238E27FC236}">
                <a16:creationId xmlns:a16="http://schemas.microsoft.com/office/drawing/2014/main" id="{E3A8390B-99ED-6826-1AB8-5CF9A5F46873}"/>
              </a:ext>
            </a:extLst>
          </p:cNvPr>
          <p:cNvSpPr/>
          <p:nvPr/>
        </p:nvSpPr>
        <p:spPr>
          <a:xfrm>
            <a:off x="6828980" y="3950208"/>
            <a:ext cx="3796348" cy="62523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hlinkClick r:id="rId4"/>
            <a:extLst>
              <a:ext uri="{FF2B5EF4-FFF2-40B4-BE49-F238E27FC236}">
                <a16:creationId xmlns:a16="http://schemas.microsoft.com/office/drawing/2014/main" id="{0F29592D-5A35-B2AF-A266-DE25E3750358}"/>
              </a:ext>
            </a:extLst>
          </p:cNvPr>
          <p:cNvSpPr txBox="1"/>
          <p:nvPr/>
        </p:nvSpPr>
        <p:spPr>
          <a:xfrm>
            <a:off x="6828980" y="4001214"/>
            <a:ext cx="3986784" cy="523220"/>
          </a:xfrm>
          <a:prstGeom prst="rect">
            <a:avLst/>
          </a:prstGeom>
          <a:noFill/>
        </p:spPr>
        <p:txBody>
          <a:bodyPr wrap="square" rtlCol="0">
            <a:spAutoFit/>
          </a:bodyPr>
          <a:lstStyle/>
          <a:p>
            <a:pPr algn="ctr"/>
            <a:r>
              <a:rPr lang="en-US" sz="2800" dirty="0">
                <a:solidFill>
                  <a:schemeClr val="bg1">
                    <a:lumMod val="95000"/>
                  </a:schemeClr>
                </a:solidFill>
              </a:rPr>
              <a:t>Speaker Resources</a:t>
            </a:r>
          </a:p>
        </p:txBody>
      </p:sp>
    </p:spTree>
    <p:extLst>
      <p:ext uri="{BB962C8B-B14F-4D97-AF65-F5344CB8AC3E}">
        <p14:creationId xmlns:p14="http://schemas.microsoft.com/office/powerpoint/2010/main" val="1006964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77F693-FFDF-5EF2-E778-F67F65CE459E}"/>
              </a:ext>
            </a:extLst>
          </p:cNvPr>
          <p:cNvSpPr>
            <a:spLocks noGrp="1"/>
          </p:cNvSpPr>
          <p:nvPr>
            <p:ph type="title"/>
          </p:nvPr>
        </p:nvSpPr>
        <p:spPr/>
        <p:txBody>
          <a:bodyPr/>
          <a:lstStyle/>
          <a:p>
            <a:r>
              <a:rPr lang="en-US" dirty="0"/>
              <a:t>EVENT INFORMATION</a:t>
            </a:r>
          </a:p>
        </p:txBody>
      </p:sp>
      <p:sp>
        <p:nvSpPr>
          <p:cNvPr id="5" name="Content Placeholder 4">
            <a:extLst>
              <a:ext uri="{FF2B5EF4-FFF2-40B4-BE49-F238E27FC236}">
                <a16:creationId xmlns:a16="http://schemas.microsoft.com/office/drawing/2014/main" id="{E9FE1244-87D5-B283-426A-D3A61DAFF8AC}"/>
              </a:ext>
            </a:extLst>
          </p:cNvPr>
          <p:cNvSpPr>
            <a:spLocks noGrp="1"/>
          </p:cNvSpPr>
          <p:nvPr>
            <p:ph sz="half" idx="1"/>
          </p:nvPr>
        </p:nvSpPr>
        <p:spPr>
          <a:xfrm>
            <a:off x="6397752" y="1690688"/>
            <a:ext cx="5181600" cy="4351338"/>
          </a:xfrm>
        </p:spPr>
        <p:txBody>
          <a:bodyPr>
            <a:normAutofit/>
          </a:bodyPr>
          <a:lstStyle/>
          <a:p>
            <a:pPr marL="0" indent="0">
              <a:buNone/>
            </a:pPr>
            <a:r>
              <a:rPr lang="en-US" sz="2400" b="1" dirty="0"/>
              <a:t>Learn More on the Conference Website</a:t>
            </a:r>
          </a:p>
          <a:p>
            <a:pPr marL="0" indent="0">
              <a:buNone/>
            </a:pPr>
            <a:r>
              <a:rPr lang="en-US" sz="2400" dirty="0"/>
              <a:t>IOA’s 21</a:t>
            </a:r>
            <a:r>
              <a:rPr lang="en-US" sz="2400" baseline="30000" dirty="0"/>
              <a:t>st</a:t>
            </a:r>
            <a:r>
              <a:rPr lang="en-US" sz="2400" dirty="0"/>
              <a:t> Annual Conference will be taking place online 13-15 April 2027. </a:t>
            </a:r>
          </a:p>
        </p:txBody>
      </p:sp>
      <p:sp>
        <p:nvSpPr>
          <p:cNvPr id="6" name="Content Placeholder 5">
            <a:extLst>
              <a:ext uri="{FF2B5EF4-FFF2-40B4-BE49-F238E27FC236}">
                <a16:creationId xmlns:a16="http://schemas.microsoft.com/office/drawing/2014/main" id="{33D4BC09-D60C-C81D-A8A8-F65F8AD20AF4}"/>
              </a:ext>
            </a:extLst>
          </p:cNvPr>
          <p:cNvSpPr>
            <a:spLocks noGrp="1"/>
          </p:cNvSpPr>
          <p:nvPr>
            <p:ph sz="half" idx="2"/>
          </p:nvPr>
        </p:nvSpPr>
        <p:spPr>
          <a:xfrm>
            <a:off x="749808" y="1690688"/>
            <a:ext cx="5181600" cy="4351338"/>
          </a:xfrm>
        </p:spPr>
        <p:txBody>
          <a:bodyPr>
            <a:normAutofit/>
          </a:bodyPr>
          <a:lstStyle/>
          <a:p>
            <a:pPr marL="0" indent="0">
              <a:buNone/>
            </a:pPr>
            <a:r>
              <a:rPr lang="en-US" sz="2400" b="1" dirty="0"/>
              <a:t>Global Engagement &amp; Time Zone Access</a:t>
            </a:r>
          </a:p>
          <a:p>
            <a:pPr marL="0" indent="0">
              <a:buNone/>
            </a:pPr>
            <a:r>
              <a:rPr lang="en-US" sz="2400" dirty="0"/>
              <a:t>All times on the schedule below are listed in Pacific Time. If you need help converting to your time zone, try out </a:t>
            </a:r>
            <a:r>
              <a:rPr lang="en-US" sz="2400" dirty="0">
                <a:hlinkClick r:id="rId3"/>
              </a:rPr>
              <a:t>World Time Buddy </a:t>
            </a:r>
            <a:endParaRPr lang="en-US" sz="2400" dirty="0"/>
          </a:p>
        </p:txBody>
      </p:sp>
      <p:sp>
        <p:nvSpPr>
          <p:cNvPr id="7" name="Rectangle 6">
            <a:extLst>
              <a:ext uri="{FF2B5EF4-FFF2-40B4-BE49-F238E27FC236}">
                <a16:creationId xmlns:a16="http://schemas.microsoft.com/office/drawing/2014/main" id="{51FD954A-DAE3-2B2F-E98B-EC39CF070D9F}"/>
              </a:ext>
            </a:extLst>
          </p:cNvPr>
          <p:cNvSpPr/>
          <p:nvPr/>
        </p:nvSpPr>
        <p:spPr>
          <a:xfrm>
            <a:off x="990599" y="4447181"/>
            <a:ext cx="4328160" cy="49377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FD584EF-4540-158C-A8D8-0425A3A62284}"/>
              </a:ext>
            </a:extLst>
          </p:cNvPr>
          <p:cNvSpPr/>
          <p:nvPr/>
        </p:nvSpPr>
        <p:spPr>
          <a:xfrm>
            <a:off x="6550152" y="4446919"/>
            <a:ext cx="4328160" cy="49377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hlinkClick r:id="rId4"/>
            <a:extLst>
              <a:ext uri="{FF2B5EF4-FFF2-40B4-BE49-F238E27FC236}">
                <a16:creationId xmlns:a16="http://schemas.microsoft.com/office/drawing/2014/main" id="{174133B2-7805-6FC8-BDCB-4C8B931FC0C2}"/>
              </a:ext>
            </a:extLst>
          </p:cNvPr>
          <p:cNvSpPr txBox="1"/>
          <p:nvPr/>
        </p:nvSpPr>
        <p:spPr>
          <a:xfrm>
            <a:off x="838200" y="4494014"/>
            <a:ext cx="4328159" cy="400110"/>
          </a:xfrm>
          <a:prstGeom prst="rect">
            <a:avLst/>
          </a:prstGeom>
          <a:noFill/>
        </p:spPr>
        <p:txBody>
          <a:bodyPr wrap="square" rtlCol="0">
            <a:spAutoFit/>
          </a:bodyPr>
          <a:lstStyle/>
          <a:p>
            <a:pPr algn="ctr"/>
            <a:r>
              <a:rPr lang="en-US" sz="2000" dirty="0">
                <a:solidFill>
                  <a:schemeClr val="bg1"/>
                </a:solidFill>
              </a:rPr>
              <a:t>View Conference Schedule </a:t>
            </a:r>
          </a:p>
        </p:txBody>
      </p:sp>
      <p:sp>
        <p:nvSpPr>
          <p:cNvPr id="10" name="TextBox 9">
            <a:extLst>
              <a:ext uri="{FF2B5EF4-FFF2-40B4-BE49-F238E27FC236}">
                <a16:creationId xmlns:a16="http://schemas.microsoft.com/office/drawing/2014/main" id="{DF9B1B94-DD6E-E094-BBC2-BDD033278AA7}"/>
              </a:ext>
            </a:extLst>
          </p:cNvPr>
          <p:cNvSpPr txBox="1"/>
          <p:nvPr/>
        </p:nvSpPr>
        <p:spPr>
          <a:xfrm>
            <a:off x="6550152" y="4494014"/>
            <a:ext cx="4328160" cy="400110"/>
          </a:xfrm>
          <a:prstGeom prst="rect">
            <a:avLst/>
          </a:prstGeom>
          <a:noFill/>
        </p:spPr>
        <p:txBody>
          <a:bodyPr wrap="square" rtlCol="0">
            <a:spAutoFit/>
          </a:bodyPr>
          <a:lstStyle/>
          <a:p>
            <a:pPr algn="ctr"/>
            <a:r>
              <a:rPr lang="en-US" sz="2000" dirty="0">
                <a:solidFill>
                  <a:schemeClr val="bg1"/>
                </a:solidFill>
              </a:rPr>
              <a:t>View Conference Website</a:t>
            </a:r>
          </a:p>
        </p:txBody>
      </p:sp>
    </p:spTree>
    <p:extLst>
      <p:ext uri="{BB962C8B-B14F-4D97-AF65-F5344CB8AC3E}">
        <p14:creationId xmlns:p14="http://schemas.microsoft.com/office/powerpoint/2010/main" val="1689220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D3F027C-987A-24E5-91B6-A484FDDBE555}"/>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96F65C50-4E08-EE74-785B-A53A753FDC15}"/>
              </a:ext>
            </a:extLst>
          </p:cNvPr>
          <p:cNvSpPr>
            <a:spLocks noGrp="1"/>
          </p:cNvSpPr>
          <p:nvPr>
            <p:ph type="title"/>
          </p:nvPr>
        </p:nvSpPr>
        <p:spPr/>
        <p:txBody>
          <a:bodyPr/>
          <a:lstStyle/>
          <a:p>
            <a:r>
              <a:rPr lang="en-US" dirty="0"/>
              <a:t>IMPORTANT DATES</a:t>
            </a:r>
          </a:p>
        </p:txBody>
      </p:sp>
      <p:sp>
        <p:nvSpPr>
          <p:cNvPr id="11" name="Content Placeholder 10">
            <a:extLst>
              <a:ext uri="{FF2B5EF4-FFF2-40B4-BE49-F238E27FC236}">
                <a16:creationId xmlns:a16="http://schemas.microsoft.com/office/drawing/2014/main" id="{6609C355-2E19-7F2A-9E1A-868F5607E7A7}"/>
              </a:ext>
            </a:extLst>
          </p:cNvPr>
          <p:cNvSpPr>
            <a:spLocks noGrp="1"/>
          </p:cNvSpPr>
          <p:nvPr>
            <p:ph idx="1"/>
          </p:nvPr>
        </p:nvSpPr>
        <p:spPr>
          <a:xfrm>
            <a:off x="561975" y="1825625"/>
            <a:ext cx="11010900" cy="4351338"/>
          </a:xfrm>
        </p:spPr>
        <p:txBody>
          <a:bodyPr>
            <a:normAutofit/>
          </a:bodyPr>
          <a:lstStyle/>
          <a:p>
            <a:pPr marL="0" indent="0">
              <a:buNone/>
            </a:pPr>
            <a:r>
              <a:rPr lang="en-US" sz="2400" b="1" dirty="0"/>
              <a:t>15, December 2025 </a:t>
            </a:r>
            <a:r>
              <a:rPr lang="en-US" sz="2400" dirty="0"/>
              <a:t>| Completed Speaker Agreements Due.</a:t>
            </a:r>
          </a:p>
          <a:p>
            <a:pPr marL="0" indent="0">
              <a:buNone/>
            </a:pPr>
            <a:r>
              <a:rPr lang="en-US" sz="2400" b="1" dirty="0"/>
              <a:t>13, March 2026 </a:t>
            </a:r>
            <a:r>
              <a:rPr lang="en-US" sz="2400" dirty="0"/>
              <a:t>| Any slides and handouts due to the IOA office.</a:t>
            </a:r>
          </a:p>
          <a:p>
            <a:pPr marL="0" indent="0">
              <a:buNone/>
            </a:pPr>
            <a:r>
              <a:rPr lang="en-US" sz="2400" u="sng" dirty="0"/>
              <a:t>Slides</a:t>
            </a:r>
            <a:r>
              <a:rPr lang="en-US" sz="2400" dirty="0"/>
              <a:t> must be in PPT or PDF format. </a:t>
            </a:r>
          </a:p>
          <a:p>
            <a:pPr marL="0" indent="0">
              <a:buNone/>
            </a:pPr>
            <a:r>
              <a:rPr lang="en-US" sz="2400" u="sng" dirty="0"/>
              <a:t>Handouts</a:t>
            </a:r>
            <a:r>
              <a:rPr lang="en-US" sz="2400" dirty="0"/>
              <a:t> must be in JPG/JPEG, 24-bit PNG, PDF, or PPT. To be made available to attendees. Maximum upload single file size: 15 MB.</a:t>
            </a:r>
          </a:p>
          <a:p>
            <a:pPr marL="0" indent="0">
              <a:buNone/>
            </a:pPr>
            <a:r>
              <a:rPr lang="en-US" sz="2400" dirty="0"/>
              <a:t>Please save files as “Speaker Last Name_Session Title”.</a:t>
            </a:r>
          </a:p>
          <a:p>
            <a:pPr marL="0" indent="0">
              <a:buNone/>
            </a:pPr>
            <a:r>
              <a:rPr lang="en-US" sz="2400" b="1" dirty="0"/>
              <a:t>13, March 2026 </a:t>
            </a:r>
            <a:r>
              <a:rPr lang="en-US" sz="2400" dirty="0"/>
              <a:t>| Any polling questions due to the IOA office. </a:t>
            </a:r>
          </a:p>
        </p:txBody>
      </p:sp>
    </p:spTree>
    <p:extLst>
      <p:ext uri="{BB962C8B-B14F-4D97-AF65-F5344CB8AC3E}">
        <p14:creationId xmlns:p14="http://schemas.microsoft.com/office/powerpoint/2010/main" val="1478277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4E8AAE4-E619-85BD-7640-BAD87654AD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6DB01C-EC3F-BC46-E69D-A899B6F1E067}"/>
              </a:ext>
            </a:extLst>
          </p:cNvPr>
          <p:cNvSpPr>
            <a:spLocks noGrp="1"/>
          </p:cNvSpPr>
          <p:nvPr>
            <p:ph type="ctrTitle"/>
          </p:nvPr>
        </p:nvSpPr>
        <p:spPr/>
        <p:txBody>
          <a:bodyPr/>
          <a:lstStyle/>
          <a:p>
            <a:pPr algn="l"/>
            <a:r>
              <a:rPr lang="en-US" dirty="0"/>
              <a:t>Technology Overview</a:t>
            </a:r>
          </a:p>
        </p:txBody>
      </p:sp>
      <p:sp>
        <p:nvSpPr>
          <p:cNvPr id="3" name="Subtitle 2">
            <a:extLst>
              <a:ext uri="{FF2B5EF4-FFF2-40B4-BE49-F238E27FC236}">
                <a16:creationId xmlns:a16="http://schemas.microsoft.com/office/drawing/2014/main" id="{DE93EEEA-1493-6D43-5586-CEAAA36D97F9}"/>
              </a:ext>
            </a:extLst>
          </p:cNvPr>
          <p:cNvSpPr>
            <a:spLocks noGrp="1"/>
          </p:cNvSpPr>
          <p:nvPr>
            <p:ph type="subTitle" idx="1"/>
          </p:nvPr>
        </p:nvSpPr>
        <p:spPr/>
        <p:txBody>
          <a:bodyPr/>
          <a:lstStyle/>
          <a:p>
            <a:pPr algn="l"/>
            <a:r>
              <a:rPr lang="en-US" dirty="0"/>
              <a:t>Zoom Events, Our Virtual Venue</a:t>
            </a:r>
          </a:p>
        </p:txBody>
      </p:sp>
    </p:spTree>
    <p:extLst>
      <p:ext uri="{BB962C8B-B14F-4D97-AF65-F5344CB8AC3E}">
        <p14:creationId xmlns:p14="http://schemas.microsoft.com/office/powerpoint/2010/main" val="2380320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DA434C-ECB3-D46D-78EB-F465BB3ECFC9}"/>
              </a:ext>
            </a:extLst>
          </p:cNvPr>
          <p:cNvSpPr>
            <a:spLocks noGrp="1"/>
          </p:cNvSpPr>
          <p:nvPr>
            <p:ph type="title"/>
          </p:nvPr>
        </p:nvSpPr>
        <p:spPr/>
        <p:txBody>
          <a:bodyPr/>
          <a:lstStyle/>
          <a:p>
            <a:r>
              <a:rPr lang="en-US" dirty="0"/>
              <a:t>Virtual Venue</a:t>
            </a:r>
          </a:p>
        </p:txBody>
      </p:sp>
      <p:sp>
        <p:nvSpPr>
          <p:cNvPr id="5" name="Content Placeholder 4">
            <a:extLst>
              <a:ext uri="{FF2B5EF4-FFF2-40B4-BE49-F238E27FC236}">
                <a16:creationId xmlns:a16="http://schemas.microsoft.com/office/drawing/2014/main" id="{27A27BF3-E2E0-90CE-9486-3934C00B5249}"/>
              </a:ext>
            </a:extLst>
          </p:cNvPr>
          <p:cNvSpPr>
            <a:spLocks noGrp="1"/>
          </p:cNvSpPr>
          <p:nvPr>
            <p:ph idx="1"/>
          </p:nvPr>
        </p:nvSpPr>
        <p:spPr>
          <a:xfrm>
            <a:off x="294575" y="2209210"/>
            <a:ext cx="8947748" cy="4046411"/>
          </a:xfrm>
        </p:spPr>
        <p:txBody>
          <a:bodyPr>
            <a:normAutofit/>
          </a:bodyPr>
          <a:lstStyle/>
          <a:p>
            <a:r>
              <a:rPr lang="en-US" sz="2400" dirty="0"/>
              <a:t>#IOA2026 will be hosted on Zoom Events</a:t>
            </a:r>
          </a:p>
          <a:p>
            <a:r>
              <a:rPr lang="en-US" sz="2400" dirty="0"/>
              <a:t>All speakers will be emailed an invitation to join the Zoom event (this will be done once you’ve registered for the conference).  </a:t>
            </a:r>
          </a:p>
          <a:p>
            <a:r>
              <a:rPr lang="en-US" sz="2400" dirty="0"/>
              <a:t>Enter the event by pressing “view ticket”. This will take you to the Zoom event. You will need to make sure you are logged into Zoom with the same email you used to register for the conference. </a:t>
            </a:r>
          </a:p>
          <a:p>
            <a:r>
              <a:rPr lang="en-US" sz="2400" dirty="0"/>
              <a:t>Once you are in the Zoom event, press “ Join Lobby.” You will then see all the ongoing talks and the sessions in which you are assigned as a speaker. </a:t>
            </a:r>
          </a:p>
        </p:txBody>
      </p:sp>
      <p:sp>
        <p:nvSpPr>
          <p:cNvPr id="2" name="Rectangle 1">
            <a:hlinkClick r:id="rId4"/>
            <a:extLst>
              <a:ext uri="{FF2B5EF4-FFF2-40B4-BE49-F238E27FC236}">
                <a16:creationId xmlns:a16="http://schemas.microsoft.com/office/drawing/2014/main" id="{BE19D344-AA35-AE57-FF4A-9DFD480F4564}"/>
              </a:ext>
            </a:extLst>
          </p:cNvPr>
          <p:cNvSpPr/>
          <p:nvPr/>
        </p:nvSpPr>
        <p:spPr>
          <a:xfrm>
            <a:off x="9940409" y="3307325"/>
            <a:ext cx="1553497" cy="1022555"/>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8CDE260C-2FD3-5BC5-579B-A09691869CDE}"/>
              </a:ext>
            </a:extLst>
          </p:cNvPr>
          <p:cNvSpPr/>
          <p:nvPr/>
        </p:nvSpPr>
        <p:spPr>
          <a:xfrm>
            <a:off x="9510247" y="4788310"/>
            <a:ext cx="2413819" cy="47194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Isosceles Triangle 5">
            <a:extLst>
              <a:ext uri="{FF2B5EF4-FFF2-40B4-BE49-F238E27FC236}">
                <a16:creationId xmlns:a16="http://schemas.microsoft.com/office/drawing/2014/main" id="{5E98C251-5B2E-7477-7D16-121424CA03D0}"/>
              </a:ext>
            </a:extLst>
          </p:cNvPr>
          <p:cNvSpPr/>
          <p:nvPr/>
        </p:nvSpPr>
        <p:spPr>
          <a:xfrm rot="5400000">
            <a:off x="10511913" y="3469249"/>
            <a:ext cx="557978" cy="717755"/>
          </a:xfrm>
          <a:prstGeom prst="triangle">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hlinkClick r:id="rId4"/>
            <a:extLst>
              <a:ext uri="{FF2B5EF4-FFF2-40B4-BE49-F238E27FC236}">
                <a16:creationId xmlns:a16="http://schemas.microsoft.com/office/drawing/2014/main" id="{52775CE0-A3F8-B136-BAFB-E909157226FC}"/>
              </a:ext>
            </a:extLst>
          </p:cNvPr>
          <p:cNvSpPr txBox="1"/>
          <p:nvPr/>
        </p:nvSpPr>
        <p:spPr>
          <a:xfrm>
            <a:off x="9510248" y="4839618"/>
            <a:ext cx="2413818" cy="369332"/>
          </a:xfrm>
          <a:prstGeom prst="rect">
            <a:avLst/>
          </a:prstGeom>
          <a:noFill/>
        </p:spPr>
        <p:txBody>
          <a:bodyPr wrap="square" rtlCol="0">
            <a:spAutoFit/>
          </a:bodyPr>
          <a:lstStyle/>
          <a:p>
            <a:pPr algn="ctr"/>
            <a:r>
              <a:rPr lang="en-US" b="1" dirty="0">
                <a:solidFill>
                  <a:schemeClr val="bg1"/>
                </a:solidFill>
              </a:rPr>
              <a:t>View Tutorial </a:t>
            </a:r>
          </a:p>
        </p:txBody>
      </p:sp>
    </p:spTree>
    <p:extLst>
      <p:ext uri="{BB962C8B-B14F-4D97-AF65-F5344CB8AC3E}">
        <p14:creationId xmlns:p14="http://schemas.microsoft.com/office/powerpoint/2010/main" val="2419555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9DAA67-FFAB-CB6B-1A36-CD55B0538E9F}"/>
              </a:ext>
            </a:extLst>
          </p:cNvPr>
          <p:cNvSpPr>
            <a:spLocks noGrp="1"/>
          </p:cNvSpPr>
          <p:nvPr>
            <p:ph type="title"/>
          </p:nvPr>
        </p:nvSpPr>
        <p:spPr>
          <a:xfrm>
            <a:off x="2304288" y="365125"/>
            <a:ext cx="9049512" cy="1325563"/>
          </a:xfrm>
        </p:spPr>
        <p:txBody>
          <a:bodyPr/>
          <a:lstStyle/>
          <a:p>
            <a:r>
              <a:rPr lang="en-US" dirty="0"/>
              <a:t>SPEAKER TRAINING</a:t>
            </a:r>
          </a:p>
        </p:txBody>
      </p:sp>
      <p:sp>
        <p:nvSpPr>
          <p:cNvPr id="5" name="Content Placeholder 4">
            <a:extLst>
              <a:ext uri="{FF2B5EF4-FFF2-40B4-BE49-F238E27FC236}">
                <a16:creationId xmlns:a16="http://schemas.microsoft.com/office/drawing/2014/main" id="{5C297EB5-128D-CE0F-25A6-14B79F9E201E}"/>
              </a:ext>
            </a:extLst>
          </p:cNvPr>
          <p:cNvSpPr>
            <a:spLocks noGrp="1"/>
          </p:cNvSpPr>
          <p:nvPr>
            <p:ph idx="1"/>
          </p:nvPr>
        </p:nvSpPr>
        <p:spPr>
          <a:xfrm>
            <a:off x="2377440" y="1825625"/>
            <a:ext cx="8976360" cy="908431"/>
          </a:xfrm>
        </p:spPr>
        <p:txBody>
          <a:bodyPr>
            <a:normAutofit/>
          </a:bodyPr>
          <a:lstStyle/>
          <a:p>
            <a:pPr marL="0" indent="0">
              <a:buNone/>
            </a:pPr>
            <a:r>
              <a:rPr lang="en-US" sz="2400" dirty="0"/>
              <a:t>Attendance is mandatory; please add one or both options below to your calendar. </a:t>
            </a:r>
          </a:p>
        </p:txBody>
      </p:sp>
      <p:sp>
        <p:nvSpPr>
          <p:cNvPr id="6" name="TextBox 5">
            <a:extLst>
              <a:ext uri="{FF2B5EF4-FFF2-40B4-BE49-F238E27FC236}">
                <a16:creationId xmlns:a16="http://schemas.microsoft.com/office/drawing/2014/main" id="{4A218A8C-2E86-0E1C-87F1-3610BD862E2A}"/>
              </a:ext>
            </a:extLst>
          </p:cNvPr>
          <p:cNvSpPr txBox="1"/>
          <p:nvPr/>
        </p:nvSpPr>
        <p:spPr>
          <a:xfrm>
            <a:off x="2624328" y="3163824"/>
            <a:ext cx="4306824" cy="1661993"/>
          </a:xfrm>
          <a:prstGeom prst="rect">
            <a:avLst/>
          </a:prstGeom>
          <a:noFill/>
        </p:spPr>
        <p:txBody>
          <a:bodyPr wrap="square" rtlCol="0">
            <a:spAutoFit/>
          </a:bodyPr>
          <a:lstStyle/>
          <a:p>
            <a:pPr algn="ctr"/>
            <a:r>
              <a:rPr lang="en-US" sz="2400" b="1" dirty="0"/>
              <a:t>Option One</a:t>
            </a:r>
          </a:p>
          <a:p>
            <a:pPr algn="ctr"/>
            <a:endParaRPr lang="en-US" sz="2000" dirty="0"/>
          </a:p>
          <a:p>
            <a:pPr algn="ctr"/>
            <a:r>
              <a:rPr lang="en-US" sz="2000" dirty="0"/>
              <a:t>Monday, 30 March </a:t>
            </a:r>
          </a:p>
          <a:p>
            <a:pPr algn="ctr"/>
            <a:r>
              <a:rPr lang="en-US" sz="2000" dirty="0"/>
              <a:t>4:00 PM PT</a:t>
            </a:r>
          </a:p>
          <a:p>
            <a:endParaRPr lang="en-US" dirty="0"/>
          </a:p>
        </p:txBody>
      </p:sp>
      <p:sp>
        <p:nvSpPr>
          <p:cNvPr id="7" name="TextBox 6">
            <a:extLst>
              <a:ext uri="{FF2B5EF4-FFF2-40B4-BE49-F238E27FC236}">
                <a16:creationId xmlns:a16="http://schemas.microsoft.com/office/drawing/2014/main" id="{CB11A1B4-889A-58D0-052D-4A223FE89E77}"/>
              </a:ext>
            </a:extLst>
          </p:cNvPr>
          <p:cNvSpPr txBox="1"/>
          <p:nvPr/>
        </p:nvSpPr>
        <p:spPr>
          <a:xfrm>
            <a:off x="6931152" y="3163824"/>
            <a:ext cx="4242816" cy="1384995"/>
          </a:xfrm>
          <a:prstGeom prst="rect">
            <a:avLst/>
          </a:prstGeom>
          <a:noFill/>
        </p:spPr>
        <p:txBody>
          <a:bodyPr wrap="square" rtlCol="0">
            <a:spAutoFit/>
          </a:bodyPr>
          <a:lstStyle/>
          <a:p>
            <a:pPr algn="ctr"/>
            <a:r>
              <a:rPr lang="en-US" sz="2400" b="1" dirty="0"/>
              <a:t>Option Two </a:t>
            </a:r>
          </a:p>
          <a:p>
            <a:pPr algn="ctr"/>
            <a:endParaRPr lang="en-US" sz="2000" dirty="0"/>
          </a:p>
          <a:p>
            <a:pPr algn="ctr"/>
            <a:r>
              <a:rPr lang="en-US" sz="2000" dirty="0"/>
              <a:t>Thursday, 2 April</a:t>
            </a:r>
          </a:p>
          <a:p>
            <a:pPr algn="ctr"/>
            <a:r>
              <a:rPr lang="en-US" sz="2000" dirty="0"/>
              <a:t>8:00 AM PT</a:t>
            </a:r>
          </a:p>
        </p:txBody>
      </p:sp>
      <p:sp>
        <p:nvSpPr>
          <p:cNvPr id="10" name="Rectangle 9">
            <a:hlinkClick r:id="rId4"/>
            <a:extLst>
              <a:ext uri="{FF2B5EF4-FFF2-40B4-BE49-F238E27FC236}">
                <a16:creationId xmlns:a16="http://schemas.microsoft.com/office/drawing/2014/main" id="{2B840FE1-B41D-14F9-67AF-90F7227CD012}"/>
              </a:ext>
            </a:extLst>
          </p:cNvPr>
          <p:cNvSpPr/>
          <p:nvPr/>
        </p:nvSpPr>
        <p:spPr>
          <a:xfrm>
            <a:off x="3255264" y="4983480"/>
            <a:ext cx="3191256" cy="44805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Add to Calendar</a:t>
            </a:r>
          </a:p>
        </p:txBody>
      </p:sp>
      <p:sp>
        <p:nvSpPr>
          <p:cNvPr id="11" name="Rectangle 10">
            <a:hlinkClick r:id="rId5"/>
            <a:extLst>
              <a:ext uri="{FF2B5EF4-FFF2-40B4-BE49-F238E27FC236}">
                <a16:creationId xmlns:a16="http://schemas.microsoft.com/office/drawing/2014/main" id="{84A78CB2-14C3-661D-FF83-03C991E501A6}"/>
              </a:ext>
            </a:extLst>
          </p:cNvPr>
          <p:cNvSpPr/>
          <p:nvPr/>
        </p:nvSpPr>
        <p:spPr>
          <a:xfrm>
            <a:off x="7635240" y="4983480"/>
            <a:ext cx="3191256" cy="44805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Add to Calendar</a:t>
            </a:r>
          </a:p>
        </p:txBody>
      </p:sp>
    </p:spTree>
    <p:extLst>
      <p:ext uri="{BB962C8B-B14F-4D97-AF65-F5344CB8AC3E}">
        <p14:creationId xmlns:p14="http://schemas.microsoft.com/office/powerpoint/2010/main" val="1139463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A5DB8E6A-9372-BC54-BDF8-91CD6880B12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A787DF-0EBF-2F3D-EA34-8A5F4AD790E0}"/>
              </a:ext>
            </a:extLst>
          </p:cNvPr>
          <p:cNvSpPr>
            <a:spLocks noGrp="1"/>
          </p:cNvSpPr>
          <p:nvPr>
            <p:ph type="title"/>
          </p:nvPr>
        </p:nvSpPr>
        <p:spPr/>
        <p:txBody>
          <a:bodyPr/>
          <a:lstStyle/>
          <a:p>
            <a:r>
              <a:rPr lang="en-US" dirty="0"/>
              <a:t>COMPUTER REQUIREMENTS</a:t>
            </a:r>
          </a:p>
        </p:txBody>
      </p:sp>
      <p:sp>
        <p:nvSpPr>
          <p:cNvPr id="5" name="Content Placeholder 4">
            <a:extLst>
              <a:ext uri="{FF2B5EF4-FFF2-40B4-BE49-F238E27FC236}">
                <a16:creationId xmlns:a16="http://schemas.microsoft.com/office/drawing/2014/main" id="{EDE30C05-749B-F7F0-E6D1-3B722C8F88D7}"/>
              </a:ext>
            </a:extLst>
          </p:cNvPr>
          <p:cNvSpPr>
            <a:spLocks noGrp="1"/>
          </p:cNvSpPr>
          <p:nvPr>
            <p:ph sz="half" idx="1"/>
          </p:nvPr>
        </p:nvSpPr>
        <p:spPr>
          <a:xfrm>
            <a:off x="838199" y="1526096"/>
            <a:ext cx="6187441" cy="5141404"/>
          </a:xfrm>
        </p:spPr>
        <p:txBody>
          <a:bodyPr>
            <a:noAutofit/>
          </a:bodyPr>
          <a:lstStyle/>
          <a:p>
            <a:pPr marL="0" indent="0">
              <a:buNone/>
            </a:pPr>
            <a:r>
              <a:rPr lang="en-US" sz="1600" dirty="0"/>
              <a:t>Use </a:t>
            </a:r>
            <a:r>
              <a:rPr lang="en-US" sz="1600" dirty="0">
                <a:hlinkClick r:id="rId4"/>
              </a:rPr>
              <a:t>speedtest.net </a:t>
            </a:r>
            <a:r>
              <a:rPr lang="en-US" sz="1600" dirty="0"/>
              <a:t>to test the bandwidth speed of your computer. </a:t>
            </a:r>
          </a:p>
          <a:p>
            <a:r>
              <a:rPr lang="en-US" sz="1600" dirty="0"/>
              <a:t>Desktop web browser:</a:t>
            </a:r>
          </a:p>
          <a:p>
            <a:pPr lvl="1"/>
            <a:r>
              <a:rPr lang="en-US" sz="1600" dirty="0"/>
              <a:t>Chromium Edge: </a:t>
            </a:r>
            <a:r>
              <a:rPr lang="en-US" sz="1600" b="1" dirty="0"/>
              <a:t>80</a:t>
            </a:r>
            <a:r>
              <a:rPr lang="en-US" sz="1600" dirty="0"/>
              <a:t> or higher</a:t>
            </a:r>
          </a:p>
          <a:p>
            <a:pPr lvl="1"/>
            <a:r>
              <a:rPr lang="en-US" sz="1600" dirty="0"/>
              <a:t>Google Chrome:</a:t>
            </a:r>
            <a:r>
              <a:rPr lang="en-US" sz="1600" b="1" dirty="0"/>
              <a:t> 53.0.2785</a:t>
            </a:r>
            <a:r>
              <a:rPr lang="en-US" sz="1600" dirty="0"/>
              <a:t> or higher</a:t>
            </a:r>
          </a:p>
          <a:p>
            <a:pPr lvl="1"/>
            <a:r>
              <a:rPr lang="en-US" sz="1600" dirty="0"/>
              <a:t>Safari: </a:t>
            </a:r>
            <a:r>
              <a:rPr lang="en-US" sz="1600" b="1" dirty="0"/>
              <a:t>10.0.602.1.50</a:t>
            </a:r>
            <a:r>
              <a:rPr lang="en-US" sz="1600" dirty="0"/>
              <a:t> or higher</a:t>
            </a:r>
          </a:p>
          <a:p>
            <a:pPr lvl="1"/>
            <a:r>
              <a:rPr lang="en-US" sz="1600" dirty="0"/>
              <a:t>Firefox: </a:t>
            </a:r>
            <a:r>
              <a:rPr lang="en-US" sz="1600" b="1" dirty="0"/>
              <a:t>76</a:t>
            </a:r>
            <a:r>
              <a:rPr lang="en-US" sz="1600" dirty="0"/>
              <a:t> or higher</a:t>
            </a:r>
          </a:p>
          <a:p>
            <a:pPr lvl="1"/>
            <a:r>
              <a:rPr lang="en-US" sz="1600" dirty="0"/>
              <a:t>Internet Explorer: </a:t>
            </a:r>
            <a:r>
              <a:rPr lang="en-US" sz="1600" b="1" dirty="0"/>
              <a:t>10</a:t>
            </a:r>
            <a:r>
              <a:rPr lang="en-US" sz="1600" dirty="0"/>
              <a:t> or higher</a:t>
            </a:r>
          </a:p>
          <a:p>
            <a:r>
              <a:rPr lang="en-US" sz="1600" dirty="0"/>
              <a:t>Basic, Pro, Business, Enterprise, or Education Zoom account</a:t>
            </a:r>
          </a:p>
          <a:p>
            <a:r>
              <a:rPr lang="en-US" sz="1600" dirty="0"/>
              <a:t>Zoom desktop client for Windows, macOS, or Linux: </a:t>
            </a:r>
            <a:r>
              <a:rPr lang="en-US" sz="1600" dirty="0">
                <a:hlinkClick r:id="rId5"/>
              </a:rPr>
              <a:t>Global minimum version</a:t>
            </a:r>
            <a:r>
              <a:rPr lang="en-US" sz="1600" dirty="0"/>
              <a:t> or higher</a:t>
            </a:r>
          </a:p>
          <a:p>
            <a:r>
              <a:rPr lang="en-US" sz="1600" dirty="0"/>
              <a:t>Zoom mobile app for Android or iOS: </a:t>
            </a:r>
            <a:r>
              <a:rPr lang="en-US" sz="1600" dirty="0">
                <a:hlinkClick r:id="rId5"/>
              </a:rPr>
              <a:t>Global minimum version</a:t>
            </a:r>
            <a:r>
              <a:rPr lang="en-US" sz="1600" dirty="0"/>
              <a:t> or higher</a:t>
            </a:r>
          </a:p>
          <a:p>
            <a:r>
              <a:rPr lang="en-US" sz="1600" b="1" dirty="0"/>
              <a:t>Note</a:t>
            </a:r>
            <a:r>
              <a:rPr lang="en-US" sz="1600" dirty="0"/>
              <a:t>: For attendee access to the latest Zoom Events and Webinar features, we highly encourage attendees to </a:t>
            </a:r>
            <a:r>
              <a:rPr lang="en-US" sz="1600" dirty="0">
                <a:hlinkClick r:id="rId6"/>
              </a:rPr>
              <a:t>update to the latest version</a:t>
            </a:r>
            <a:r>
              <a:rPr lang="en-US" sz="1600" dirty="0"/>
              <a:t> of the Zoom desktop client/mobile application.</a:t>
            </a:r>
          </a:p>
          <a:p>
            <a:pPr marL="0" indent="0">
              <a:buNone/>
            </a:pPr>
            <a:endParaRPr lang="en-US" sz="1400" dirty="0"/>
          </a:p>
        </p:txBody>
      </p:sp>
      <p:sp>
        <p:nvSpPr>
          <p:cNvPr id="8" name="Rectangle 7">
            <a:extLst>
              <a:ext uri="{FF2B5EF4-FFF2-40B4-BE49-F238E27FC236}">
                <a16:creationId xmlns:a16="http://schemas.microsoft.com/office/drawing/2014/main" id="{7CCC69B5-C5B3-7C26-54DF-64AF03AE8AB8}"/>
              </a:ext>
            </a:extLst>
          </p:cNvPr>
          <p:cNvSpPr/>
          <p:nvPr/>
        </p:nvSpPr>
        <p:spPr>
          <a:xfrm>
            <a:off x="7025640" y="3429000"/>
            <a:ext cx="4328160" cy="49377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hlinkClick r:id="rId4"/>
            <a:extLst>
              <a:ext uri="{FF2B5EF4-FFF2-40B4-BE49-F238E27FC236}">
                <a16:creationId xmlns:a16="http://schemas.microsoft.com/office/drawing/2014/main" id="{32DE35E2-63FA-4218-AC6D-A620C6008F94}"/>
              </a:ext>
            </a:extLst>
          </p:cNvPr>
          <p:cNvSpPr txBox="1"/>
          <p:nvPr/>
        </p:nvSpPr>
        <p:spPr>
          <a:xfrm>
            <a:off x="7025640" y="3475833"/>
            <a:ext cx="4328160" cy="400110"/>
          </a:xfrm>
          <a:prstGeom prst="rect">
            <a:avLst/>
          </a:prstGeom>
          <a:noFill/>
        </p:spPr>
        <p:txBody>
          <a:bodyPr wrap="square" rtlCol="0">
            <a:spAutoFit/>
          </a:bodyPr>
          <a:lstStyle/>
          <a:p>
            <a:pPr algn="ctr"/>
            <a:r>
              <a:rPr lang="en-US" sz="2000" dirty="0">
                <a:solidFill>
                  <a:schemeClr val="bg1"/>
                </a:solidFill>
              </a:rPr>
              <a:t>Run Speed Test</a:t>
            </a:r>
          </a:p>
        </p:txBody>
      </p:sp>
      <p:sp>
        <p:nvSpPr>
          <p:cNvPr id="13" name="Rectangle 12">
            <a:extLst>
              <a:ext uri="{FF2B5EF4-FFF2-40B4-BE49-F238E27FC236}">
                <a16:creationId xmlns:a16="http://schemas.microsoft.com/office/drawing/2014/main" id="{6226D7A4-7430-CCAB-E885-5CC3B18A1372}"/>
              </a:ext>
            </a:extLst>
          </p:cNvPr>
          <p:cNvSpPr/>
          <p:nvPr/>
        </p:nvSpPr>
        <p:spPr>
          <a:xfrm>
            <a:off x="7025640" y="2018663"/>
            <a:ext cx="4328160" cy="49377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hlinkClick r:id="rId6"/>
            <a:extLst>
              <a:ext uri="{FF2B5EF4-FFF2-40B4-BE49-F238E27FC236}">
                <a16:creationId xmlns:a16="http://schemas.microsoft.com/office/drawing/2014/main" id="{6C7DFA32-D2AA-2A59-D3F3-2B7848E8A3B7}"/>
              </a:ext>
            </a:extLst>
          </p:cNvPr>
          <p:cNvSpPr txBox="1"/>
          <p:nvPr/>
        </p:nvSpPr>
        <p:spPr>
          <a:xfrm>
            <a:off x="7025640" y="2080885"/>
            <a:ext cx="4328160" cy="369332"/>
          </a:xfrm>
          <a:prstGeom prst="rect">
            <a:avLst/>
          </a:prstGeom>
          <a:noFill/>
        </p:spPr>
        <p:txBody>
          <a:bodyPr wrap="square" rtlCol="0">
            <a:spAutoFit/>
          </a:bodyPr>
          <a:lstStyle/>
          <a:p>
            <a:pPr algn="ctr"/>
            <a:r>
              <a:rPr lang="en-US" dirty="0">
                <a:solidFill>
                  <a:schemeClr val="bg1"/>
                </a:solidFill>
              </a:rPr>
              <a:t>Update Zoom</a:t>
            </a:r>
          </a:p>
        </p:txBody>
      </p:sp>
    </p:spTree>
    <p:extLst>
      <p:ext uri="{BB962C8B-B14F-4D97-AF65-F5344CB8AC3E}">
        <p14:creationId xmlns:p14="http://schemas.microsoft.com/office/powerpoint/2010/main" val="5586184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238</TotalTime>
  <Words>1482</Words>
  <Application>Microsoft Office PowerPoint</Application>
  <PresentationFormat>Widescreen</PresentationFormat>
  <Paragraphs>137</Paragraphs>
  <Slides>20</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Aptos</vt:lpstr>
      <vt:lpstr>Aptos Display</vt:lpstr>
      <vt:lpstr>Arial</vt:lpstr>
      <vt:lpstr>Office Theme</vt:lpstr>
      <vt:lpstr>2026 IOA Conference Presenter Resources</vt:lpstr>
      <vt:lpstr>Welcome to #IOA2026</vt:lpstr>
      <vt:lpstr>HOW TO PREPARE</vt:lpstr>
      <vt:lpstr>EVENT INFORMATION</vt:lpstr>
      <vt:lpstr>IMPORTANT DATES</vt:lpstr>
      <vt:lpstr>Technology Overview</vt:lpstr>
      <vt:lpstr>Virtual Venue</vt:lpstr>
      <vt:lpstr>SPEAKER TRAINING</vt:lpstr>
      <vt:lpstr>COMPUTER REQUIREMENTS</vt:lpstr>
      <vt:lpstr>ADDITIONAL ITEMS</vt:lpstr>
      <vt:lpstr>TIPS &amp; TRICKS FOR VIRTUAL</vt:lpstr>
      <vt:lpstr>What to Expect During Your Presentation</vt:lpstr>
      <vt:lpstr>BEFORE YOUR SESSION</vt:lpstr>
      <vt:lpstr>SESSION HOSTS</vt:lpstr>
      <vt:lpstr>DURING YOUR SESSION</vt:lpstr>
      <vt:lpstr>Sharing your Screen </vt:lpstr>
      <vt:lpstr>Sharing your Screen </vt:lpstr>
      <vt:lpstr>POLLING QUESTIONS</vt:lpstr>
      <vt:lpstr>CHAT AND Q&amp;A</vt:lpstr>
      <vt:lpstr>CONTACT IOA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Andra Kendall</dc:creator>
  <cp:lastModifiedBy>Jeannette McMillan</cp:lastModifiedBy>
  <cp:revision>13</cp:revision>
  <dcterms:created xsi:type="dcterms:W3CDTF">2025-11-05T20:56:04Z</dcterms:created>
  <dcterms:modified xsi:type="dcterms:W3CDTF">2025-12-15T18:28:29Z</dcterms:modified>
</cp:coreProperties>
</file>